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1673" r:id="rId2"/>
    <p:sldId id="2141411973" r:id="rId3"/>
    <p:sldId id="2141411974" r:id="rId4"/>
    <p:sldId id="2141411975" r:id="rId5"/>
    <p:sldId id="2141411976" r:id="rId6"/>
    <p:sldId id="2141411977" r:id="rId7"/>
    <p:sldId id="2141411978" r:id="rId8"/>
    <p:sldId id="2141411979" r:id="rId9"/>
    <p:sldId id="2141411980" r:id="rId10"/>
    <p:sldId id="2141411981" r:id="rId11"/>
    <p:sldId id="2141411982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rabhism16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7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bha, Sirisha" userId="49206864-d32d-4567-a62f-c9078b0f425b" providerId="ADAL" clId="{B15A8DAF-1FAC-490A-B2CE-CCF186F0F460}"/>
    <pc:docChg chg="delSld">
      <pc:chgData name="Darbha, Sirisha" userId="49206864-d32d-4567-a62f-c9078b0f425b" providerId="ADAL" clId="{B15A8DAF-1FAC-490A-B2CE-CCF186F0F460}" dt="2022-08-22T08:35:54.921" v="1" actId="47"/>
      <pc:docMkLst>
        <pc:docMk/>
      </pc:docMkLst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5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765623594" sldId="257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701052977" sldId="25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5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623813063" sldId="260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61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437192771" sldId="262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63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64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65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8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459696126" sldId="29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0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07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500865485" sldId="309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814406776" sldId="311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1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13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345380725" sldId="316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2969058819" sldId="317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668608927" sldId="31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1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20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933637379" sldId="321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322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248594219" sldId="323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2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2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27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2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30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5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5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57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5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35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028234816" sldId="44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988514400" sldId="45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444479690" sldId="46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103754534" sldId="46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414190399" sldId="46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833520703" sldId="467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636925667" sldId="46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4088477245" sldId="473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55505551" sldId="47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737599280" sldId="475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740069519" sldId="47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594713484" sldId="477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552617501" sldId="47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016477440" sldId="1674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881051553" sldId="1696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661643656" sldId="1697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2462254579" sldId="169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509354553" sldId="1699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2831895103" sldId="1700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976438432" sldId="1701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2849707738" sldId="1702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417786726" sldId="1706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27242660" sldId="170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936180694" sldId="1710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309835098" sldId="171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320634057" sldId="171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072625613" sldId="1715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835391602" sldId="171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1717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171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171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689020922" sldId="1720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435900924" sldId="172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691503297" sldId="1723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515904470" sldId="172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4089277247" sldId="1725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298925686" sldId="172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406666041" sldId="1727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262072562" sldId="172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429904022" sldId="172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045713345" sldId="1730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1731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311450347" sldId="173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618179838" sldId="1733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2180516862" sldId="353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44361766" sldId="3549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006378371" sldId="3550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917179910" sldId="3555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754736105" sldId="448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136360256" sldId="448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417370010" sldId="4493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626500234" sldId="4495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406999050" sldId="449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955508644" sldId="4500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4129410561" sldId="4501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724297839" sldId="450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227255864" sldId="450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409852090" sldId="4505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703243035" sldId="4506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624771973" sldId="4507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144009683" sldId="450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3997375065" sldId="4509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275499133" sldId="2141411862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317978145" sldId="2141411863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2691481499" sldId="2141411864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469775811" sldId="2141411866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760852664" sldId="2141411867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777242350" sldId="214141186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951719836" sldId="2141411869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923335956" sldId="2141411870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688544757" sldId="214141194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105809123" sldId="214141194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2504004678" sldId="214141195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668639805" sldId="2141411953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5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55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58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59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60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61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62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63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64"/>
        </pc:sldMkLst>
      </pc:sldChg>
      <pc:sldChg chg="del">
        <pc:chgData name="Darbha, Sirisha" userId="49206864-d32d-4567-a62f-c9078b0f425b" providerId="ADAL" clId="{B15A8DAF-1FAC-490A-B2CE-CCF186F0F460}" dt="2022-08-22T08:35:41.427" v="0" actId="47"/>
        <pc:sldMkLst>
          <pc:docMk/>
          <pc:sldMk cId="0" sldId="2141411965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67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6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69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70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71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2825284917" sldId="2141411972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365487529" sldId="2141411983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4015785371" sldId="2141411984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740502181" sldId="2141411987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445878642" sldId="214141198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89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90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2529232627" sldId="2141411991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92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3288317676" sldId="2141411993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560634233" sldId="2141411994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0" sldId="2141411995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834625401" sldId="2141411997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966396995" sldId="2141411998"/>
        </pc:sldMkLst>
      </pc:sldChg>
      <pc:sldChg chg="del">
        <pc:chgData name="Darbha, Sirisha" userId="49206864-d32d-4567-a62f-c9078b0f425b" providerId="ADAL" clId="{B15A8DAF-1FAC-490A-B2CE-CCF186F0F460}" dt="2022-08-22T08:35:54.921" v="1" actId="47"/>
        <pc:sldMkLst>
          <pc:docMk/>
          <pc:sldMk cId="1719888416" sldId="214141199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teraid-my.sharepoint.com/personal/kanikasingh_wateraid_org/Documents/Documents/Copy%20of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48100566376574"/>
          <c:y val="4.9567137823963624E-2"/>
          <c:w val="0.28547754369172829"/>
          <c:h val="0.904406234196641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9909697506624173E-3"/>
                  <c:y val="-2.6549640279345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E0-40A6-8DF7-63437772F8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4 - PPE'!$B$32:$B$44</c:f>
              <c:strCache>
                <c:ptCount val="11"/>
                <c:pt idx="0">
                  <c:v>No PPE</c:v>
                </c:pt>
                <c:pt idx="1">
                  <c:v>Masks, Gloves</c:v>
                </c:pt>
                <c:pt idx="2">
                  <c:v>Masks, Gloves, Boots, Jacket</c:v>
                </c:pt>
                <c:pt idx="3">
                  <c:v>Masks, Gloves, Boots</c:v>
                </c:pt>
                <c:pt idx="4">
                  <c:v>Masks</c:v>
                </c:pt>
                <c:pt idx="5">
                  <c:v>Masks, Gloves, Apron/Jacket</c:v>
                </c:pt>
                <c:pt idx="6">
                  <c:v>Masks, Gloves, Boots, Jacket, Goggles</c:v>
                </c:pt>
                <c:pt idx="7">
                  <c:v>Gloves </c:v>
                </c:pt>
                <c:pt idx="8">
                  <c:v>Masks, Boots</c:v>
                </c:pt>
                <c:pt idx="9">
                  <c:v>Masks, Gloves, Goggles</c:v>
                </c:pt>
                <c:pt idx="10">
                  <c:v>Masks, Gloves, Goggles, Coverall</c:v>
                </c:pt>
              </c:strCache>
            </c:strRef>
          </c:cat>
          <c:val>
            <c:numRef>
              <c:f>'Graph 4 - PPE'!$C$32:$C$44</c:f>
              <c:numCache>
                <c:formatCode>0%</c:formatCode>
                <c:ptCount val="13"/>
                <c:pt idx="0">
                  <c:v>4.8192771084337352E-2</c:v>
                </c:pt>
                <c:pt idx="1">
                  <c:v>0.42168674698795183</c:v>
                </c:pt>
                <c:pt idx="2">
                  <c:v>0.15662650602409639</c:v>
                </c:pt>
                <c:pt idx="3">
                  <c:v>0.10843373493975904</c:v>
                </c:pt>
                <c:pt idx="4">
                  <c:v>8.4337349397590355E-2</c:v>
                </c:pt>
                <c:pt idx="5">
                  <c:v>6.0240963855421686E-2</c:v>
                </c:pt>
                <c:pt idx="6">
                  <c:v>4.8192771084337352E-2</c:v>
                </c:pt>
                <c:pt idx="7">
                  <c:v>2.4096385542168676E-2</c:v>
                </c:pt>
                <c:pt idx="8">
                  <c:v>2.1686746987952001E-2</c:v>
                </c:pt>
                <c:pt idx="9">
                  <c:v>1.2048192771084338E-2</c:v>
                </c:pt>
                <c:pt idx="10">
                  <c:v>1.2048192771084338E-2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0-40A6-8DF7-63437772F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5916352"/>
        <c:axId val="424692216"/>
      </c:barChart>
      <c:catAx>
        <c:axId val="415916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692216"/>
        <c:crosses val="autoZero"/>
        <c:auto val="1"/>
        <c:lblAlgn val="ctr"/>
        <c:lblOffset val="100"/>
        <c:noMultiLvlLbl val="0"/>
      </c:catAx>
      <c:valAx>
        <c:axId val="4246922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159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7EABB-9413-4B9C-9FF3-675367CA9CAA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1BF64-AF10-42B9-867D-B56ADE483256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ea typeface="Calibri" panose="020F0502020204030204" pitchFamily="34" charset="0"/>
              <a:cs typeface="Mangal"/>
            </a:rPr>
            <a:t>Enhancing their occupational safety by capacity building and improved access to safety gear and machines </a:t>
          </a:r>
          <a:endParaRPr lang="en-US" sz="1800" dirty="0"/>
        </a:p>
      </dgm:t>
    </dgm:pt>
    <dgm:pt modelId="{EFBB035E-2028-4CF7-87FF-36110C7BC557}" type="parTrans" cxnId="{DFAECC80-2ACE-4D71-8359-4AFEA320330B}">
      <dgm:prSet/>
      <dgm:spPr/>
      <dgm:t>
        <a:bodyPr/>
        <a:lstStyle/>
        <a:p>
          <a:endParaRPr lang="en-US" sz="1800"/>
        </a:p>
      </dgm:t>
    </dgm:pt>
    <dgm:pt modelId="{85558431-E0AE-471F-A41A-CC82E720B370}" type="sibTrans" cxnId="{DFAECC80-2ACE-4D71-8359-4AFEA320330B}">
      <dgm:prSet/>
      <dgm:spPr/>
      <dgm:t>
        <a:bodyPr/>
        <a:lstStyle/>
        <a:p>
          <a:endParaRPr lang="en-US" sz="1800"/>
        </a:p>
      </dgm:t>
    </dgm:pt>
    <dgm:pt modelId="{CE20C2CA-145F-4289-82F8-DDEDB2377A18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IN" sz="1800" dirty="0">
              <a:ea typeface="Calibri" panose="020F0502020204030204" pitchFamily="34" charset="0"/>
              <a:cs typeface="Mangal"/>
            </a:rPr>
            <a:t>Access to alternative livelihoods support and entitlements to break the </a:t>
          </a:r>
          <a:r>
            <a:rPr lang="en-IN" sz="1800" dirty="0" err="1">
              <a:ea typeface="Calibri" panose="020F0502020204030204" pitchFamily="34" charset="0"/>
              <a:cs typeface="Mangal"/>
            </a:rPr>
            <a:t>intergenerationality</a:t>
          </a:r>
          <a:r>
            <a:rPr lang="en-IN" sz="1800" dirty="0">
              <a:ea typeface="Calibri" panose="020F0502020204030204" pitchFamily="34" charset="0"/>
              <a:cs typeface="Mangal"/>
            </a:rPr>
            <a:t> in sanitation work.</a:t>
          </a:r>
          <a:endParaRPr lang="en-US" sz="1800" dirty="0"/>
        </a:p>
      </dgm:t>
    </dgm:pt>
    <dgm:pt modelId="{574CF6B1-1320-46A2-8BD1-20311D29C3DD}" type="parTrans" cxnId="{724CFE4B-6E31-442D-9CB0-276AFFB68C64}">
      <dgm:prSet/>
      <dgm:spPr/>
      <dgm:t>
        <a:bodyPr/>
        <a:lstStyle/>
        <a:p>
          <a:endParaRPr lang="en-US" sz="1800"/>
        </a:p>
      </dgm:t>
    </dgm:pt>
    <dgm:pt modelId="{53BA70A3-C533-4F1E-B6F6-771CB6F4E092}" type="sibTrans" cxnId="{724CFE4B-6E31-442D-9CB0-276AFFB68C64}">
      <dgm:prSet/>
      <dgm:spPr/>
      <dgm:t>
        <a:bodyPr/>
        <a:lstStyle/>
        <a:p>
          <a:endParaRPr lang="en-US" sz="1800"/>
        </a:p>
      </dgm:t>
    </dgm:pt>
    <dgm:pt modelId="{88737F14-5C35-4E38-AEB8-A106232685A1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ea typeface="Calibri" panose="020F0502020204030204" pitchFamily="34" charset="0"/>
              <a:cs typeface="Mangal"/>
            </a:rPr>
            <a:t>Bring about a </a:t>
          </a:r>
          <a:r>
            <a:rPr lang="en-US" sz="1800" dirty="0" err="1">
              <a:ea typeface="Calibri" panose="020F0502020204030204" pitchFamily="34" charset="0"/>
              <a:cs typeface="Mangal"/>
            </a:rPr>
            <a:t>behaviour</a:t>
          </a:r>
          <a:r>
            <a:rPr lang="en-US" sz="1800" dirty="0">
              <a:ea typeface="Calibri" panose="020F0502020204030204" pitchFamily="34" charset="0"/>
              <a:cs typeface="Mangal"/>
            </a:rPr>
            <a:t> change amongst citizens towards sanitation workers and enhance demand for safe sanitation services</a:t>
          </a:r>
          <a:endParaRPr lang="en-US" sz="1800" dirty="0"/>
        </a:p>
      </dgm:t>
    </dgm:pt>
    <dgm:pt modelId="{4D6C4A4B-F970-42D9-BA27-7886D741B9C7}" type="parTrans" cxnId="{46E3886B-5496-45AA-8028-7456AC5081DE}">
      <dgm:prSet/>
      <dgm:spPr/>
      <dgm:t>
        <a:bodyPr/>
        <a:lstStyle/>
        <a:p>
          <a:endParaRPr lang="en-US" sz="1800"/>
        </a:p>
      </dgm:t>
    </dgm:pt>
    <dgm:pt modelId="{DDE2A84C-5F8C-48F0-AC68-2DC82C3CE918}" type="sibTrans" cxnId="{46E3886B-5496-45AA-8028-7456AC5081DE}">
      <dgm:prSet/>
      <dgm:spPr/>
      <dgm:t>
        <a:bodyPr/>
        <a:lstStyle/>
        <a:p>
          <a:endParaRPr lang="en-US" sz="1800"/>
        </a:p>
      </dgm:t>
    </dgm:pt>
    <dgm:pt modelId="{342CCB98-0687-45C7-B338-F62D268B0538}" type="pres">
      <dgm:prSet presAssocID="{92C7EABB-9413-4B9C-9FF3-675367CA9CA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E571C3D-D4D2-4B89-83DD-FBB2CCCF08D5}" type="pres">
      <dgm:prSet presAssocID="{88737F14-5C35-4E38-AEB8-A106232685A1}" presName="Accent3" presStyleCnt="0"/>
      <dgm:spPr/>
    </dgm:pt>
    <dgm:pt modelId="{108298B3-56FE-40EA-8B06-16C2B3868B8E}" type="pres">
      <dgm:prSet presAssocID="{88737F14-5C35-4E38-AEB8-A106232685A1}" presName="Accent" presStyleLbl="node1" presStyleIdx="0" presStyleCnt="3"/>
      <dgm:spPr>
        <a:solidFill>
          <a:srgbClr val="002060"/>
        </a:solidFill>
      </dgm:spPr>
    </dgm:pt>
    <dgm:pt modelId="{B42630E7-0227-4B22-9465-34757659A95C}" type="pres">
      <dgm:prSet presAssocID="{88737F14-5C35-4E38-AEB8-A106232685A1}" presName="ParentBackground3" presStyleCnt="0"/>
      <dgm:spPr/>
    </dgm:pt>
    <dgm:pt modelId="{BEC70332-4972-408F-97F5-15B3301623C8}" type="pres">
      <dgm:prSet presAssocID="{88737F14-5C35-4E38-AEB8-A106232685A1}" presName="ParentBackground" presStyleLbl="fgAcc1" presStyleIdx="0" presStyleCnt="3"/>
      <dgm:spPr/>
    </dgm:pt>
    <dgm:pt modelId="{BD7CD8CD-B8FB-4122-9DA8-FF5AC946A3D3}" type="pres">
      <dgm:prSet presAssocID="{88737F14-5C35-4E38-AEB8-A106232685A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1799937-DD83-4C76-91EA-64E659BF7286}" type="pres">
      <dgm:prSet presAssocID="{CE20C2CA-145F-4289-82F8-DDEDB2377A18}" presName="Accent2" presStyleCnt="0"/>
      <dgm:spPr/>
    </dgm:pt>
    <dgm:pt modelId="{31F40612-4CCB-4194-B7FE-C19771B15F55}" type="pres">
      <dgm:prSet presAssocID="{CE20C2CA-145F-4289-82F8-DDEDB2377A18}" presName="Accent" presStyleLbl="node1" presStyleIdx="1" presStyleCnt="3"/>
      <dgm:spPr>
        <a:solidFill>
          <a:srgbClr val="002060"/>
        </a:solidFill>
      </dgm:spPr>
    </dgm:pt>
    <dgm:pt modelId="{78528335-8245-4CED-BED6-5FD6BA8E5488}" type="pres">
      <dgm:prSet presAssocID="{CE20C2CA-145F-4289-82F8-DDEDB2377A18}" presName="ParentBackground2" presStyleCnt="0"/>
      <dgm:spPr/>
    </dgm:pt>
    <dgm:pt modelId="{BA1E806B-0889-481D-AD93-D1E13C2A438F}" type="pres">
      <dgm:prSet presAssocID="{CE20C2CA-145F-4289-82F8-DDEDB2377A18}" presName="ParentBackground" presStyleLbl="fgAcc1" presStyleIdx="1" presStyleCnt="3"/>
      <dgm:spPr/>
    </dgm:pt>
    <dgm:pt modelId="{4FAD1AA8-D4C7-4AE2-87A9-5D5B5516CEB9}" type="pres">
      <dgm:prSet presAssocID="{CE20C2CA-145F-4289-82F8-DDEDB2377A1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F8D5B6B-03D2-4526-9147-B94280EAC766}" type="pres">
      <dgm:prSet presAssocID="{6B21BF64-AF10-42B9-867D-B56ADE483256}" presName="Accent1" presStyleCnt="0"/>
      <dgm:spPr/>
    </dgm:pt>
    <dgm:pt modelId="{63F61FE3-4FAA-4A9D-9591-C8720EA905BC}" type="pres">
      <dgm:prSet presAssocID="{6B21BF64-AF10-42B9-867D-B56ADE483256}" presName="Accent" presStyleLbl="node1" presStyleIdx="2" presStyleCnt="3"/>
      <dgm:spPr>
        <a:solidFill>
          <a:srgbClr val="002060"/>
        </a:solidFill>
      </dgm:spPr>
    </dgm:pt>
    <dgm:pt modelId="{04A0038B-9E59-4C55-B87F-458A8D5E2191}" type="pres">
      <dgm:prSet presAssocID="{6B21BF64-AF10-42B9-867D-B56ADE483256}" presName="ParentBackground1" presStyleCnt="0"/>
      <dgm:spPr/>
    </dgm:pt>
    <dgm:pt modelId="{C3036C9D-6CD2-4A16-85BD-AAB19ED9AB2F}" type="pres">
      <dgm:prSet presAssocID="{6B21BF64-AF10-42B9-867D-B56ADE483256}" presName="ParentBackground" presStyleLbl="fgAcc1" presStyleIdx="2" presStyleCnt="3"/>
      <dgm:spPr/>
    </dgm:pt>
    <dgm:pt modelId="{99357B87-4079-48F6-BE1C-22FFA05A28AE}" type="pres">
      <dgm:prSet presAssocID="{6B21BF64-AF10-42B9-867D-B56ADE48325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0D34267-6C0B-49FE-8CB6-1C3044DF09AD}" type="presOf" srcId="{6B21BF64-AF10-42B9-867D-B56ADE483256}" destId="{99357B87-4079-48F6-BE1C-22FFA05A28AE}" srcOrd="1" destOrd="0" presId="urn:microsoft.com/office/officeart/2011/layout/CircleProcess"/>
    <dgm:cxn modelId="{46E3886B-5496-45AA-8028-7456AC5081DE}" srcId="{92C7EABB-9413-4B9C-9FF3-675367CA9CAA}" destId="{88737F14-5C35-4E38-AEB8-A106232685A1}" srcOrd="2" destOrd="0" parTransId="{4D6C4A4B-F970-42D9-BA27-7886D741B9C7}" sibTransId="{DDE2A84C-5F8C-48F0-AC68-2DC82C3CE918}"/>
    <dgm:cxn modelId="{724CFE4B-6E31-442D-9CB0-276AFFB68C64}" srcId="{92C7EABB-9413-4B9C-9FF3-675367CA9CAA}" destId="{CE20C2CA-145F-4289-82F8-DDEDB2377A18}" srcOrd="1" destOrd="0" parTransId="{574CF6B1-1320-46A2-8BD1-20311D29C3DD}" sibTransId="{53BA70A3-C533-4F1E-B6F6-771CB6F4E092}"/>
    <dgm:cxn modelId="{B1C12158-7D47-49EB-B915-7BC53676425C}" type="presOf" srcId="{CE20C2CA-145F-4289-82F8-DDEDB2377A18}" destId="{BA1E806B-0889-481D-AD93-D1E13C2A438F}" srcOrd="0" destOrd="0" presId="urn:microsoft.com/office/officeart/2011/layout/CircleProcess"/>
    <dgm:cxn modelId="{DFAECC80-2ACE-4D71-8359-4AFEA320330B}" srcId="{92C7EABB-9413-4B9C-9FF3-675367CA9CAA}" destId="{6B21BF64-AF10-42B9-867D-B56ADE483256}" srcOrd="0" destOrd="0" parTransId="{EFBB035E-2028-4CF7-87FF-36110C7BC557}" sibTransId="{85558431-E0AE-471F-A41A-CC82E720B370}"/>
    <dgm:cxn modelId="{19C60992-65F0-4F26-954A-6AAD4BB68426}" type="presOf" srcId="{92C7EABB-9413-4B9C-9FF3-675367CA9CAA}" destId="{342CCB98-0687-45C7-B338-F62D268B0538}" srcOrd="0" destOrd="0" presId="urn:microsoft.com/office/officeart/2011/layout/CircleProcess"/>
    <dgm:cxn modelId="{95CF8C98-3B09-47F7-938C-6A96D811CCB5}" type="presOf" srcId="{6B21BF64-AF10-42B9-867D-B56ADE483256}" destId="{C3036C9D-6CD2-4A16-85BD-AAB19ED9AB2F}" srcOrd="0" destOrd="0" presId="urn:microsoft.com/office/officeart/2011/layout/CircleProcess"/>
    <dgm:cxn modelId="{78941D9A-E5F6-4BA8-9944-D329FB1517D4}" type="presOf" srcId="{88737F14-5C35-4E38-AEB8-A106232685A1}" destId="{BEC70332-4972-408F-97F5-15B3301623C8}" srcOrd="0" destOrd="0" presId="urn:microsoft.com/office/officeart/2011/layout/CircleProcess"/>
    <dgm:cxn modelId="{45D9BAAB-E31C-4418-B8B4-E1B16BB1CAF3}" type="presOf" srcId="{88737F14-5C35-4E38-AEB8-A106232685A1}" destId="{BD7CD8CD-B8FB-4122-9DA8-FF5AC946A3D3}" srcOrd="1" destOrd="0" presId="urn:microsoft.com/office/officeart/2011/layout/CircleProcess"/>
    <dgm:cxn modelId="{E73FBAC4-DA4C-471B-9B4D-604671B84603}" type="presOf" srcId="{CE20C2CA-145F-4289-82F8-DDEDB2377A18}" destId="{4FAD1AA8-D4C7-4AE2-87A9-5D5B5516CEB9}" srcOrd="1" destOrd="0" presId="urn:microsoft.com/office/officeart/2011/layout/CircleProcess"/>
    <dgm:cxn modelId="{26020F5F-8A8C-43B3-B1E7-CE66B8B71C5B}" type="presParOf" srcId="{342CCB98-0687-45C7-B338-F62D268B0538}" destId="{FE571C3D-D4D2-4B89-83DD-FBB2CCCF08D5}" srcOrd="0" destOrd="0" presId="urn:microsoft.com/office/officeart/2011/layout/CircleProcess"/>
    <dgm:cxn modelId="{53259375-3641-433F-BF20-67EF3339D97F}" type="presParOf" srcId="{FE571C3D-D4D2-4B89-83DD-FBB2CCCF08D5}" destId="{108298B3-56FE-40EA-8B06-16C2B3868B8E}" srcOrd="0" destOrd="0" presId="urn:microsoft.com/office/officeart/2011/layout/CircleProcess"/>
    <dgm:cxn modelId="{975C7012-176F-45E2-980B-B4B225F08B49}" type="presParOf" srcId="{342CCB98-0687-45C7-B338-F62D268B0538}" destId="{B42630E7-0227-4B22-9465-34757659A95C}" srcOrd="1" destOrd="0" presId="urn:microsoft.com/office/officeart/2011/layout/CircleProcess"/>
    <dgm:cxn modelId="{80E26F87-486E-4DC3-9B1A-77303AE875FD}" type="presParOf" srcId="{B42630E7-0227-4B22-9465-34757659A95C}" destId="{BEC70332-4972-408F-97F5-15B3301623C8}" srcOrd="0" destOrd="0" presId="urn:microsoft.com/office/officeart/2011/layout/CircleProcess"/>
    <dgm:cxn modelId="{9D358AED-2522-48EA-9991-AEBF25F35C5F}" type="presParOf" srcId="{342CCB98-0687-45C7-B338-F62D268B0538}" destId="{BD7CD8CD-B8FB-4122-9DA8-FF5AC946A3D3}" srcOrd="2" destOrd="0" presId="urn:microsoft.com/office/officeart/2011/layout/CircleProcess"/>
    <dgm:cxn modelId="{D0EE0AA4-B1E7-4224-B68E-8847F704E1E7}" type="presParOf" srcId="{342CCB98-0687-45C7-B338-F62D268B0538}" destId="{B1799937-DD83-4C76-91EA-64E659BF7286}" srcOrd="3" destOrd="0" presId="urn:microsoft.com/office/officeart/2011/layout/CircleProcess"/>
    <dgm:cxn modelId="{578DB140-E641-44B5-998A-3EFD3FC2A229}" type="presParOf" srcId="{B1799937-DD83-4C76-91EA-64E659BF7286}" destId="{31F40612-4CCB-4194-B7FE-C19771B15F55}" srcOrd="0" destOrd="0" presId="urn:microsoft.com/office/officeart/2011/layout/CircleProcess"/>
    <dgm:cxn modelId="{39235D78-1000-464A-9191-3FC7FF5FDB78}" type="presParOf" srcId="{342CCB98-0687-45C7-B338-F62D268B0538}" destId="{78528335-8245-4CED-BED6-5FD6BA8E5488}" srcOrd="4" destOrd="0" presId="urn:microsoft.com/office/officeart/2011/layout/CircleProcess"/>
    <dgm:cxn modelId="{503CC310-ECB6-4485-A71A-CD5B01BD6811}" type="presParOf" srcId="{78528335-8245-4CED-BED6-5FD6BA8E5488}" destId="{BA1E806B-0889-481D-AD93-D1E13C2A438F}" srcOrd="0" destOrd="0" presId="urn:microsoft.com/office/officeart/2011/layout/CircleProcess"/>
    <dgm:cxn modelId="{D3C7ECC1-F9A5-49D2-BA61-9758490AE417}" type="presParOf" srcId="{342CCB98-0687-45C7-B338-F62D268B0538}" destId="{4FAD1AA8-D4C7-4AE2-87A9-5D5B5516CEB9}" srcOrd="5" destOrd="0" presId="urn:microsoft.com/office/officeart/2011/layout/CircleProcess"/>
    <dgm:cxn modelId="{DCD864F4-DDB8-4291-BE6E-7CC2A83F6C71}" type="presParOf" srcId="{342CCB98-0687-45C7-B338-F62D268B0538}" destId="{CF8D5B6B-03D2-4526-9147-B94280EAC766}" srcOrd="6" destOrd="0" presId="urn:microsoft.com/office/officeart/2011/layout/CircleProcess"/>
    <dgm:cxn modelId="{D989019F-10D5-43E6-9354-F12E1B628464}" type="presParOf" srcId="{CF8D5B6B-03D2-4526-9147-B94280EAC766}" destId="{63F61FE3-4FAA-4A9D-9591-C8720EA905BC}" srcOrd="0" destOrd="0" presId="urn:microsoft.com/office/officeart/2011/layout/CircleProcess"/>
    <dgm:cxn modelId="{99D71603-3501-4D6F-80D1-DADF43375552}" type="presParOf" srcId="{342CCB98-0687-45C7-B338-F62D268B0538}" destId="{04A0038B-9E59-4C55-B87F-458A8D5E2191}" srcOrd="7" destOrd="0" presId="urn:microsoft.com/office/officeart/2011/layout/CircleProcess"/>
    <dgm:cxn modelId="{A33C1CB8-6D7D-4E51-AC01-1EB79CC670E6}" type="presParOf" srcId="{04A0038B-9E59-4C55-B87F-458A8D5E2191}" destId="{C3036C9D-6CD2-4A16-85BD-AAB19ED9AB2F}" srcOrd="0" destOrd="0" presId="urn:microsoft.com/office/officeart/2011/layout/CircleProcess"/>
    <dgm:cxn modelId="{837A8202-D358-480C-9FA7-F057B1715371}" type="presParOf" srcId="{342CCB98-0687-45C7-B338-F62D268B0538}" destId="{99357B87-4079-48F6-BE1C-22FFA05A28A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298B3-56FE-40EA-8B06-16C2B3868B8E}">
      <dsp:nvSpPr>
        <dsp:cNvPr id="0" name=""/>
        <dsp:cNvSpPr/>
      </dsp:nvSpPr>
      <dsp:spPr>
        <a:xfrm>
          <a:off x="6717073" y="1770167"/>
          <a:ext cx="2930105" cy="293064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70332-4972-408F-97F5-15B3301623C8}">
      <dsp:nvSpPr>
        <dsp:cNvPr id="0" name=""/>
        <dsp:cNvSpPr/>
      </dsp:nvSpPr>
      <dsp:spPr>
        <a:xfrm>
          <a:off x="6814362" y="1867872"/>
          <a:ext cx="2735528" cy="27352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a typeface="Calibri" panose="020F0502020204030204" pitchFamily="34" charset="0"/>
              <a:cs typeface="Mangal"/>
            </a:rPr>
            <a:t>Bring about a </a:t>
          </a:r>
          <a:r>
            <a:rPr lang="en-US" sz="1800" kern="1200" dirty="0" err="1">
              <a:ea typeface="Calibri" panose="020F0502020204030204" pitchFamily="34" charset="0"/>
              <a:cs typeface="Mangal"/>
            </a:rPr>
            <a:t>behaviour</a:t>
          </a:r>
          <a:r>
            <a:rPr lang="en-US" sz="1800" kern="1200" dirty="0">
              <a:ea typeface="Calibri" panose="020F0502020204030204" pitchFamily="34" charset="0"/>
              <a:cs typeface="Mangal"/>
            </a:rPr>
            <a:t> change amongst citizens towards sanitation workers and enhance demand for safe sanitation services</a:t>
          </a:r>
          <a:endParaRPr lang="en-US" sz="1800" kern="1200" dirty="0"/>
        </a:p>
      </dsp:txBody>
      <dsp:txXfrm>
        <a:off x="7205424" y="2258694"/>
        <a:ext cx="1953403" cy="1953594"/>
      </dsp:txXfrm>
    </dsp:sp>
    <dsp:sp modelId="{31F40612-4CCB-4194-B7FE-C19771B15F55}">
      <dsp:nvSpPr>
        <dsp:cNvPr id="0" name=""/>
        <dsp:cNvSpPr/>
      </dsp:nvSpPr>
      <dsp:spPr>
        <a:xfrm rot="2700000">
          <a:off x="3692253" y="1773709"/>
          <a:ext cx="2923048" cy="2923048"/>
        </a:xfrm>
        <a:prstGeom prst="teardrop">
          <a:avLst>
            <a:gd name="adj" fmla="val 1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E806B-0889-481D-AD93-D1E13C2A438F}">
      <dsp:nvSpPr>
        <dsp:cNvPr id="0" name=""/>
        <dsp:cNvSpPr/>
      </dsp:nvSpPr>
      <dsp:spPr>
        <a:xfrm>
          <a:off x="3786013" y="1867872"/>
          <a:ext cx="2735528" cy="27352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ea typeface="Calibri" panose="020F0502020204030204" pitchFamily="34" charset="0"/>
              <a:cs typeface="Mangal"/>
            </a:rPr>
            <a:t>Access to alternative livelihoods support and entitlements to break the </a:t>
          </a:r>
          <a:r>
            <a:rPr lang="en-IN" sz="1800" kern="1200" dirty="0" err="1">
              <a:ea typeface="Calibri" panose="020F0502020204030204" pitchFamily="34" charset="0"/>
              <a:cs typeface="Mangal"/>
            </a:rPr>
            <a:t>intergenerationality</a:t>
          </a:r>
          <a:r>
            <a:rPr lang="en-IN" sz="1800" kern="1200" dirty="0">
              <a:ea typeface="Calibri" panose="020F0502020204030204" pitchFamily="34" charset="0"/>
              <a:cs typeface="Mangal"/>
            </a:rPr>
            <a:t> in sanitation work.</a:t>
          </a:r>
          <a:endParaRPr lang="en-US" sz="1800" kern="1200" dirty="0"/>
        </a:p>
      </dsp:txBody>
      <dsp:txXfrm>
        <a:off x="4177076" y="2258694"/>
        <a:ext cx="1953403" cy="1953594"/>
      </dsp:txXfrm>
    </dsp:sp>
    <dsp:sp modelId="{63F61FE3-4FAA-4A9D-9591-C8720EA905BC}">
      <dsp:nvSpPr>
        <dsp:cNvPr id="0" name=""/>
        <dsp:cNvSpPr/>
      </dsp:nvSpPr>
      <dsp:spPr>
        <a:xfrm rot="2700000">
          <a:off x="663905" y="1773709"/>
          <a:ext cx="2923048" cy="2923048"/>
        </a:xfrm>
        <a:prstGeom prst="teardrop">
          <a:avLst>
            <a:gd name="adj" fmla="val 10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36C9D-6CD2-4A16-85BD-AAB19ED9AB2F}">
      <dsp:nvSpPr>
        <dsp:cNvPr id="0" name=""/>
        <dsp:cNvSpPr/>
      </dsp:nvSpPr>
      <dsp:spPr>
        <a:xfrm>
          <a:off x="757665" y="1867872"/>
          <a:ext cx="2735528" cy="27352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a typeface="Calibri" panose="020F0502020204030204" pitchFamily="34" charset="0"/>
              <a:cs typeface="Mangal"/>
            </a:rPr>
            <a:t>Enhancing their occupational safety by capacity building and improved access to safety gear and machines </a:t>
          </a:r>
          <a:endParaRPr lang="en-US" sz="1800" kern="1200" dirty="0"/>
        </a:p>
      </dsp:txBody>
      <dsp:txXfrm>
        <a:off x="1148727" y="2258694"/>
        <a:ext cx="1953403" cy="1953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6B55A-3CA8-6640-8192-D598D8890763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7C7C2-A9E5-9E41-9D36-1DF3DB9C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71E28-E4A1-4FA8-9589-B387562F6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2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https://drive.google.com/file/d/1zda9bxPBMUCldlUGuUrAvzJvYmkc1dyC/view</a:t>
            </a:r>
          </a:p>
          <a:p>
            <a:r>
              <a:rPr lang="en-IN" dirty="0"/>
              <a:t>https://labour.telangana.gov.in/minimumWages.do</a:t>
            </a:r>
          </a:p>
          <a:p>
            <a:r>
              <a:rPr lang="en-IN" dirty="0"/>
              <a:t>https://paycheck.in/salary/minimumwages/13970-andhra-pradesh/36005-safai-karmacharis</a:t>
            </a:r>
          </a:p>
          <a:p>
            <a:r>
              <a:rPr lang="en-IN" dirty="0"/>
              <a:t>https://www.simpliance.in/minimum-wages/tamil-nadu</a:t>
            </a:r>
            <a:br>
              <a:rPr lang="en-IN" dirty="0"/>
            </a:br>
            <a:r>
              <a:rPr lang="en-IN" dirty="0"/>
              <a:t>https://www.simpliance.in/minimum-wages/Maharashtra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D3995-1F8F-4927-9E73-F121683E3C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8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71E28-E4A1-4FA8-9589-B387562F6A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31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71E28-E4A1-4FA8-9589-B387562F6A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4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71E28-E4A1-4FA8-9589-B387562F6A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5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71E28-E4A1-4FA8-9589-B387562F6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71E28-E4A1-4FA8-9589-B387562F6A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71E28-E4A1-4FA8-9589-B387562F6A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71E28-E4A1-4FA8-9589-B387562F6A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1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FD6F-A791-13E7-3A41-5A0FC2BD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5E267-6E69-0488-F9E6-277CDD8F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9956-37EE-11C5-A13D-2044ACB8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538C-AAC6-1AA5-7D53-EC99753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1FFB-3BCF-5F2B-CDC6-5BAC7A4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8AF8-BC04-1D53-B310-0A2084C4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D43ED-8BEC-F48D-5C33-7B8352B79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2899-8290-DDBA-72F0-2A78CD51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C57DB-815A-96C3-7D19-8CFF4D22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23CB-CCFD-B57D-41D9-F1AE0DF2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9CC36-CA3A-1A2A-791C-30F147E1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A6ABD-DC9E-B564-C091-C4E2080C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70012-8D7D-E9C8-70DD-FD39F685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735E-01CC-EFCD-FBDA-9E1EA0FA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DF53-2536-F6EF-26F5-68FBD4DC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022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rid to Edit">
  <p:cSld name="1_Grid to Edi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4"/>
          <p:cNvSpPr>
            <a:spLocks noGrp="1"/>
          </p:cNvSpPr>
          <p:nvPr>
            <p:ph type="pic" idx="2"/>
          </p:nvPr>
        </p:nvSpPr>
        <p:spPr>
          <a:xfrm>
            <a:off x="8984787" y="3314368"/>
            <a:ext cx="2750400" cy="1334400"/>
          </a:xfrm>
          <a:prstGeom prst="roundRect">
            <a:avLst>
              <a:gd name="adj" fmla="val 492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4"/>
          <p:cNvSpPr>
            <a:spLocks noGrp="1"/>
          </p:cNvSpPr>
          <p:nvPr>
            <p:ph type="pic" idx="3"/>
          </p:nvPr>
        </p:nvSpPr>
        <p:spPr>
          <a:xfrm>
            <a:off x="488947" y="484231"/>
            <a:ext cx="2750400" cy="2750400"/>
          </a:xfrm>
          <a:prstGeom prst="roundRect">
            <a:avLst>
              <a:gd name="adj" fmla="val 3064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4"/>
          <p:cNvSpPr>
            <a:spLocks noGrp="1"/>
          </p:cNvSpPr>
          <p:nvPr>
            <p:ph type="pic" idx="4"/>
          </p:nvPr>
        </p:nvSpPr>
        <p:spPr>
          <a:xfrm>
            <a:off x="3318763" y="484233"/>
            <a:ext cx="5582400" cy="5576183"/>
          </a:xfrm>
          <a:prstGeom prst="roundRect">
            <a:avLst>
              <a:gd name="adj" fmla="val 108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4"/>
          <p:cNvSpPr>
            <a:spLocks noGrp="1"/>
          </p:cNvSpPr>
          <p:nvPr>
            <p:ph type="pic" idx="5"/>
          </p:nvPr>
        </p:nvSpPr>
        <p:spPr>
          <a:xfrm>
            <a:off x="1901164" y="3314367"/>
            <a:ext cx="1334400" cy="1334400"/>
          </a:xfrm>
          <a:prstGeom prst="roundRect">
            <a:avLst>
              <a:gd name="adj" fmla="val 601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4"/>
          <p:cNvSpPr>
            <a:spLocks noGrp="1"/>
          </p:cNvSpPr>
          <p:nvPr>
            <p:ph type="pic" idx="6"/>
          </p:nvPr>
        </p:nvSpPr>
        <p:spPr>
          <a:xfrm>
            <a:off x="8980553" y="484231"/>
            <a:ext cx="2750400" cy="2750400"/>
          </a:xfrm>
          <a:prstGeom prst="roundRect">
            <a:avLst>
              <a:gd name="adj" fmla="val 2448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body" idx="1"/>
          </p:nvPr>
        </p:nvSpPr>
        <p:spPr>
          <a:xfrm>
            <a:off x="8984787" y="3314368"/>
            <a:ext cx="2746164" cy="85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72000" rIns="72000" bIns="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body" idx="7"/>
          </p:nvPr>
        </p:nvSpPr>
        <p:spPr>
          <a:xfrm>
            <a:off x="488946" y="484235"/>
            <a:ext cx="2750401" cy="2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72000" rIns="72000" bIns="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4"/>
          <p:cNvSpPr>
            <a:spLocks noGrp="1"/>
          </p:cNvSpPr>
          <p:nvPr>
            <p:ph type="pic" idx="8"/>
          </p:nvPr>
        </p:nvSpPr>
        <p:spPr>
          <a:xfrm>
            <a:off x="1901164" y="4727939"/>
            <a:ext cx="1334400" cy="1334400"/>
          </a:xfrm>
          <a:prstGeom prst="roundRect">
            <a:avLst>
              <a:gd name="adj" fmla="val 601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4"/>
          <p:cNvSpPr>
            <a:spLocks noGrp="1"/>
          </p:cNvSpPr>
          <p:nvPr>
            <p:ph type="pic" idx="9"/>
          </p:nvPr>
        </p:nvSpPr>
        <p:spPr>
          <a:xfrm>
            <a:off x="485048" y="3314367"/>
            <a:ext cx="1334400" cy="2747972"/>
          </a:xfrm>
          <a:prstGeom prst="roundRect">
            <a:avLst>
              <a:gd name="adj" fmla="val 601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4"/>
          <p:cNvSpPr>
            <a:spLocks noGrp="1"/>
          </p:cNvSpPr>
          <p:nvPr>
            <p:ph type="pic" idx="13"/>
          </p:nvPr>
        </p:nvSpPr>
        <p:spPr>
          <a:xfrm>
            <a:off x="8984787" y="4726583"/>
            <a:ext cx="2750400" cy="1334400"/>
          </a:xfrm>
          <a:prstGeom prst="roundRect">
            <a:avLst>
              <a:gd name="adj" fmla="val 492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body" idx="14"/>
          </p:nvPr>
        </p:nvSpPr>
        <p:spPr>
          <a:xfrm>
            <a:off x="8984787" y="484235"/>
            <a:ext cx="2495999" cy="236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83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F8B2A-BC94-4661-9338-92AFBCBC1D70}"/>
              </a:ext>
            </a:extLst>
          </p:cNvPr>
          <p:cNvSpPr/>
          <p:nvPr userDrawn="1"/>
        </p:nvSpPr>
        <p:spPr>
          <a:xfrm>
            <a:off x="1" y="1"/>
            <a:ext cx="12192000" cy="646331"/>
          </a:xfrm>
          <a:prstGeom prst="rect">
            <a:avLst/>
          </a:prstGeom>
          <a:solidFill>
            <a:srgbClr val="003B77"/>
          </a:solidFill>
        </p:spPr>
        <p:txBody>
          <a:bodyPr wrap="square">
            <a:spAutoFit/>
          </a:bodyPr>
          <a:lstStyle/>
          <a:p>
            <a:pPr marL="0" indent="358775" rtl="0">
              <a:spcBef>
                <a:spcPts val="0"/>
              </a:spcBef>
              <a:spcAft>
                <a:spcPts val="0"/>
              </a:spcAft>
            </a:pPr>
            <a:endParaRPr lang="en-IN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762F2A-3FC8-4427-BE34-C94E897ED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685" y="29902"/>
            <a:ext cx="11834864" cy="478099"/>
          </a:xfrm>
        </p:spPr>
        <p:txBody>
          <a:bodyPr/>
          <a:lstStyle>
            <a:lvl1pPr marL="7620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997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22A0-1A94-6EBD-6318-96F03ABF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8F2E-10DD-EABB-FA20-AFDEFADB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E39D-109D-862C-09EE-485C1703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6021-9936-C24A-2D08-ADE6BEA9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BA739-52B4-3C0A-D82A-FC053AF3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83AB-17EC-D802-1B9C-9641BB95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5CB79-4919-1A53-4856-E7A9DAC6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1728-328E-18A5-B1FF-9A47F824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1118-7809-030F-F288-F3249A15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E736-D6B2-302F-39E8-53DCB049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4D7B-35DE-C653-FEF5-1362CF83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8A86-F2C1-714A-EC27-D96811E3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110AC-B2FD-9FB9-CA15-F08FF7EA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6DAAC-6154-5361-E398-21A706EC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5280D-8534-4FD3-17DC-2CC3C9B7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FEB9A-85C5-F102-377A-30465E81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0792-CF14-09A2-E850-83720A6C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FCDC-8C0A-EBCA-375F-42A9C47D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DE328-D9AF-2D1E-0BEA-5770D5D4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96965-5D04-9BF6-83A3-A4FA1BAAB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EA3D-C88A-E51D-655C-88743638E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0D935-46A3-DF65-5F68-0829A50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6F927-AD3E-D3FA-6B31-3F113A3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F020F-0E92-58BB-3596-246F28CD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DAA2-2577-BF2C-FDEE-B0C23AED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7A665-A7A9-827C-2749-7C606625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5D14-48A3-0E5E-6762-6917ED67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5C8E5-2230-9A94-BF49-B4E6932B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D2A66-8DA3-664D-EE7D-A95E4C04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3D65E-BF8A-7314-BBC3-B0255A14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45D4-8A95-F518-C7D8-EA213E72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92CB-3327-EA31-A5C1-8D0CB884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A8C2-40F6-C23A-EC9C-F9DBB94D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8DB3F-1FBF-9B21-0E78-01280344C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EBB0B-544A-78B8-BD75-CBEABABF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6234-680D-BE45-218E-155B3AA0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0E7D8-C843-E13D-E63A-80DF5B19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B94B-09CD-519C-6885-132FB03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E5FD7-CC3F-D70C-89D8-1B90A147D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AEFBD-0C55-211A-4741-A1BDCEB4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02C4-CDE9-B655-88FC-4AB1806A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2A9AC-5822-B1CB-2316-481EAB75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57FFE-E0D5-BE1D-D08C-F099B4C3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DFFB9-BBD4-305A-2112-5685274B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5E8B-D5E4-DCFD-1DF3-105011FA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776E-9C46-453F-3AD1-1BAFAB0F7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9960-42AD-D8ED-6444-817B0F47E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0724-63FA-BADE-1030-2A745634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nvita@umcasia.or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casia.org/" TargetMode="External"/><Relationship Id="rId4" Type="http://schemas.openxmlformats.org/officeDocument/2006/relationships/hyperlink" Target="mailto:meghna@umcasi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9160-A5F1-0DA0-DAC4-077785369876}"/>
              </a:ext>
            </a:extLst>
          </p:cNvPr>
          <p:cNvSpPr txBox="1">
            <a:spLocks/>
          </p:cNvSpPr>
          <p:nvPr/>
        </p:nvSpPr>
        <p:spPr>
          <a:xfrm>
            <a:off x="1219200" y="3018466"/>
            <a:ext cx="945931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by Sector Organizations</a:t>
            </a:r>
          </a:p>
        </p:txBody>
      </p:sp>
      <p:pic>
        <p:nvPicPr>
          <p:cNvPr id="3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1CD4A17-6312-4543-8021-6DB587529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8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F0A7A-CB0D-448A-891A-07181488F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893" y="686637"/>
            <a:ext cx="3792012" cy="54847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26" name="Picture 2" descr="SafaiMitra Suraksha: Officials of 100 Lighthouse Cities present mechanised  sewer operations to ensure workers' safety, Government News, ET Government">
            <a:extLst>
              <a:ext uri="{FF2B5EF4-FFF2-40B4-BE49-F238E27FC236}">
                <a16:creationId xmlns:a16="http://schemas.microsoft.com/office/drawing/2014/main" id="{845B2C18-4ACB-4DF9-A0B5-D79E83938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028" y="1917179"/>
            <a:ext cx="5608074" cy="33648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B9EFD0-7DAB-4BAB-AA44-A7CADE3A7B23}"/>
              </a:ext>
            </a:extLst>
          </p:cNvPr>
          <p:cNvSpPr/>
          <p:nvPr/>
        </p:nvSpPr>
        <p:spPr>
          <a:xfrm>
            <a:off x="0" y="281354"/>
            <a:ext cx="12191999" cy="6018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Why NAMASTE?</a:t>
            </a:r>
          </a:p>
        </p:txBody>
      </p:sp>
    </p:spTree>
    <p:extLst>
      <p:ext uri="{BB962C8B-B14F-4D97-AF65-F5344CB8AC3E}">
        <p14:creationId xmlns:p14="http://schemas.microsoft.com/office/powerpoint/2010/main" val="21454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D04CB9-EF10-4F82-8762-2997B9934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6199" y="-661"/>
            <a:ext cx="12433300" cy="734235"/>
          </a:xfrm>
          <a:solidFill>
            <a:srgbClr val="16498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</a:pPr>
            <a:r>
              <a:rPr lang="en-US" sz="2400" dirty="0">
                <a:solidFill>
                  <a:schemeClr val="lt1"/>
                </a:solidFill>
                <a:latin typeface="+mj-lt"/>
                <a:ea typeface="+mj-ea"/>
                <a:cs typeface="Arial"/>
              </a:rPr>
              <a:t>    Training ecosystem for skilling of core sanitation workers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524FCA-C76D-4A80-B7BF-1B2C455F2D91}"/>
              </a:ext>
            </a:extLst>
          </p:cNvPr>
          <p:cNvGrpSpPr/>
          <p:nvPr/>
        </p:nvGrpSpPr>
        <p:grpSpPr>
          <a:xfrm>
            <a:off x="5084342" y="800878"/>
            <a:ext cx="7066272" cy="5987464"/>
            <a:chOff x="5839521" y="800878"/>
            <a:chExt cx="6311093" cy="54576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C0A245-D1B1-4664-8D64-CFDFC5D21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94538" y="800878"/>
              <a:ext cx="3156076" cy="330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A group of people sitting at a table looking at papers&#10;&#10;Description automatically generated with medium confidence">
              <a:extLst>
                <a:ext uri="{FF2B5EF4-FFF2-40B4-BE49-F238E27FC236}">
                  <a16:creationId xmlns:a16="http://schemas.microsoft.com/office/drawing/2014/main" id="{C7B9AAC3-110B-4DE5-862C-9799278E8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521" y="4178408"/>
              <a:ext cx="3116289" cy="208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05625397-14B3-4EAF-AE9C-DA2BAC16C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35501" y="4178408"/>
              <a:ext cx="3103962" cy="205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Content Placeholder 4">
              <a:extLst>
                <a:ext uri="{FF2B5EF4-FFF2-40B4-BE49-F238E27FC236}">
                  <a16:creationId xmlns:a16="http://schemas.microsoft.com/office/drawing/2014/main" id="{AE775371-05E9-4731-BA0C-87AFABE4C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9522" y="820516"/>
              <a:ext cx="3116289" cy="328243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33C20D-D437-8C3D-C162-45BEA23C0927}"/>
              </a:ext>
            </a:extLst>
          </p:cNvPr>
          <p:cNvSpPr txBox="1"/>
          <p:nvPr/>
        </p:nvSpPr>
        <p:spPr>
          <a:xfrm>
            <a:off x="174625" y="2361423"/>
            <a:ext cx="4664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Institutionalization of training on occupational safety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Interactive pedagogy, both theory and practical, pre- and post-training assessment,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54703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565657-4709-44E3-9EC5-71FB56BA713B}"/>
              </a:ext>
            </a:extLst>
          </p:cNvPr>
          <p:cNvSpPr txBox="1">
            <a:spLocks/>
          </p:cNvSpPr>
          <p:nvPr/>
        </p:nvSpPr>
        <p:spPr>
          <a:xfrm>
            <a:off x="0" y="104052"/>
            <a:ext cx="12192000" cy="549275"/>
          </a:xfrm>
          <a:prstGeom prst="rect">
            <a:avLst/>
          </a:prstGeom>
          <a:solidFill>
            <a:srgbClr val="104B8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   Federation into SHG</a:t>
            </a:r>
            <a:endParaRPr lang="en-IN" sz="28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B4F48F-00A9-49E3-9FAE-13906CC28EE7}"/>
              </a:ext>
            </a:extLst>
          </p:cNvPr>
          <p:cNvSpPr txBox="1">
            <a:spLocks/>
          </p:cNvSpPr>
          <p:nvPr/>
        </p:nvSpPr>
        <p:spPr>
          <a:xfrm>
            <a:off x="422031" y="754109"/>
            <a:ext cx="4957689" cy="42164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a typeface="Noto Sans Symbols"/>
                <a:cs typeface="Noto Sans Symbols"/>
              </a:rPr>
              <a:t>Federating them into self help groups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2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a typeface="Noto Sans Symbols"/>
                <a:cs typeface="Noto Sans Symbols"/>
              </a:rPr>
              <a:t>~1600 SHGs of sanitation workers nationally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2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a typeface="Noto Sans Symbols"/>
                <a:cs typeface="Noto Sans Symbols"/>
              </a:rPr>
              <a:t>Easy access to benefits for socials schemes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2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a typeface="Noto Sans Symbols"/>
                <a:cs typeface="Noto Sans Symbols"/>
              </a:rPr>
              <a:t>Start an enterprise through financial support from the Govt.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2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a typeface="Noto Sans Symbols"/>
                <a:cs typeface="Noto Sans Symbols"/>
              </a:rPr>
              <a:t>Similar approach of ‘</a:t>
            </a:r>
            <a:r>
              <a:rPr lang="en-US" sz="2200" i="1" dirty="0" err="1">
                <a:ea typeface="Noto Sans Symbols"/>
                <a:cs typeface="Noto Sans Symbols"/>
              </a:rPr>
              <a:t>SVANidhi</a:t>
            </a:r>
            <a:r>
              <a:rPr lang="en-US" sz="2200" dirty="0">
                <a:ea typeface="Noto Sans Symbols"/>
                <a:cs typeface="Noto Sans Symbols"/>
              </a:rPr>
              <a:t> se </a:t>
            </a:r>
            <a:r>
              <a:rPr lang="en-US" sz="2200" i="1" dirty="0" err="1">
                <a:ea typeface="Noto Sans Symbols"/>
                <a:cs typeface="Noto Sans Symbols"/>
              </a:rPr>
              <a:t>Samriddhi</a:t>
            </a:r>
            <a:r>
              <a:rPr lang="en-US" sz="2200" dirty="0">
                <a:ea typeface="Noto Sans Symbols"/>
                <a:cs typeface="Noto Sans Symbols"/>
              </a:rPr>
              <a:t>’ to setup camps</a:t>
            </a:r>
          </a:p>
        </p:txBody>
      </p:sp>
      <p:pic>
        <p:nvPicPr>
          <p:cNvPr id="3" name="Picture 2" descr="A group of people wearing red vests and standing in front of a car&#10;&#10;Description automatically generated with low confidence">
            <a:extLst>
              <a:ext uri="{FF2B5EF4-FFF2-40B4-BE49-F238E27FC236}">
                <a16:creationId xmlns:a16="http://schemas.microsoft.com/office/drawing/2014/main" id="{1E889FEB-19CB-F6C3-CBE8-C12AB2A498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8077201" y="0"/>
            <a:ext cx="4114800" cy="34641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Picture 1" descr="A person sitting on a tractor&#10;&#10;Description automatically generated with low confidence">
            <a:extLst>
              <a:ext uri="{FF2B5EF4-FFF2-40B4-BE49-F238E27FC236}">
                <a16:creationId xmlns:a16="http://schemas.microsoft.com/office/drawing/2014/main" id="{36373BC4-6F90-0C89-754E-0C399587DC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641" y="3249798"/>
            <a:ext cx="4316437" cy="36431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412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565657-4709-44E3-9EC5-71FB56BA713B}"/>
              </a:ext>
            </a:extLst>
          </p:cNvPr>
          <p:cNvSpPr txBox="1">
            <a:spLocks/>
          </p:cNvSpPr>
          <p:nvPr/>
        </p:nvSpPr>
        <p:spPr>
          <a:xfrm>
            <a:off x="0" y="104052"/>
            <a:ext cx="12192000" cy="549275"/>
          </a:xfrm>
          <a:prstGeom prst="rect">
            <a:avLst/>
          </a:prstGeom>
          <a:solidFill>
            <a:srgbClr val="104B8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   Recognition as Skilled </a:t>
            </a:r>
            <a:r>
              <a:rPr lang="en-US" sz="2800" b="1" dirty="0" err="1"/>
              <a:t>Labour</a:t>
            </a:r>
            <a:r>
              <a:rPr lang="en-US" sz="2800" b="1" dirty="0"/>
              <a:t> for Enhanced Wages and Hardship Allowance</a:t>
            </a:r>
            <a:endParaRPr lang="en-IN" sz="28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B4F48F-00A9-49E3-9FAE-13906CC28EE7}"/>
              </a:ext>
            </a:extLst>
          </p:cNvPr>
          <p:cNvSpPr txBox="1">
            <a:spLocks/>
          </p:cNvSpPr>
          <p:nvPr/>
        </p:nvSpPr>
        <p:spPr>
          <a:xfrm>
            <a:off x="295422" y="1058909"/>
            <a:ext cx="3516923" cy="46525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a typeface="Noto Sans Symbols"/>
                <a:cs typeface="Noto Sans Symbols"/>
              </a:rPr>
              <a:t>Salary as per unskilled category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2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a typeface="Noto Sans Symbols"/>
                <a:cs typeface="Noto Sans Symbols"/>
              </a:rPr>
              <a:t>No any other benefits or allowances given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2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a typeface="Noto Sans Symbols"/>
                <a:cs typeface="Noto Sans Symbols"/>
              </a:rPr>
              <a:t>In Odisha under Garima scheme</a:t>
            </a:r>
          </a:p>
          <a:p>
            <a:pPr marL="457200" lvl="1" indent="-168275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>
                <a:ea typeface="Noto Sans Symbols"/>
                <a:cs typeface="Noto Sans Symbols"/>
              </a:rPr>
              <a:t>Identified as highly skilled workers</a:t>
            </a:r>
          </a:p>
          <a:p>
            <a:pPr marL="457200" lvl="1" indent="-168275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>
                <a:ea typeface="Noto Sans Symbols"/>
                <a:cs typeface="Noto Sans Symbols"/>
              </a:rPr>
              <a:t>Getting certified training</a:t>
            </a:r>
          </a:p>
          <a:p>
            <a:pPr marL="457200" lvl="1" indent="-168275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>
                <a:ea typeface="Noto Sans Symbols"/>
                <a:cs typeface="Noto Sans Symbols"/>
              </a:rPr>
              <a:t>Min. wages are revised</a:t>
            </a:r>
          </a:p>
          <a:p>
            <a:pPr marL="457200" lvl="1" indent="-168275">
              <a:lnSpc>
                <a:spcPct val="115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800" dirty="0">
                <a:ea typeface="Noto Sans Symbols"/>
                <a:cs typeface="Noto Sans Symbols"/>
              </a:rPr>
              <a:t>Given 15% risk and hardship allowance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1210ED-6E0D-489E-AADA-15A454D38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7188" y="766412"/>
            <a:ext cx="4183892" cy="59875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D:\UMC\Garima\Risk &amp; Hardship allowance\Order R &amp; H Allowance .jpeg">
            <a:extLst>
              <a:ext uri="{FF2B5EF4-FFF2-40B4-BE49-F238E27FC236}">
                <a16:creationId xmlns:a16="http://schemas.microsoft.com/office/drawing/2014/main" id="{B8E230B3-1625-4C28-83A3-ECA17D744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7428" y="766412"/>
            <a:ext cx="3907556" cy="59875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171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4533" y="1146836"/>
          <a:ext cx="11282936" cy="510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167">
                  <a:extLst>
                    <a:ext uri="{9D8B030D-6E8A-4147-A177-3AD203B41FA5}">
                      <a16:colId xmlns:a16="http://schemas.microsoft.com/office/drawing/2014/main" val="2427380627"/>
                    </a:ext>
                  </a:extLst>
                </a:gridCol>
                <a:gridCol w="2284795">
                  <a:extLst>
                    <a:ext uri="{9D8B030D-6E8A-4147-A177-3AD203B41FA5}">
                      <a16:colId xmlns:a16="http://schemas.microsoft.com/office/drawing/2014/main" val="644556833"/>
                    </a:ext>
                  </a:extLst>
                </a:gridCol>
                <a:gridCol w="3999800">
                  <a:extLst>
                    <a:ext uri="{9D8B030D-6E8A-4147-A177-3AD203B41FA5}">
                      <a16:colId xmlns:a16="http://schemas.microsoft.com/office/drawing/2014/main" val="655719642"/>
                    </a:ext>
                  </a:extLst>
                </a:gridCol>
                <a:gridCol w="2256587">
                  <a:extLst>
                    <a:ext uri="{9D8B030D-6E8A-4147-A177-3AD203B41FA5}">
                      <a16:colId xmlns:a16="http://schemas.microsoft.com/office/drawing/2014/main" val="1615308101"/>
                    </a:ext>
                  </a:extLst>
                </a:gridCol>
                <a:gridCol w="2256587">
                  <a:extLst>
                    <a:ext uri="{9D8B030D-6E8A-4147-A177-3AD203B41FA5}">
                      <a16:colId xmlns:a16="http://schemas.microsoft.com/office/drawing/2014/main" val="3185455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State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Category</a:t>
                      </a:r>
                      <a:r>
                        <a:rPr lang="en-US" sz="2000" b="1" baseline="0" dirty="0"/>
                        <a:t> in the schedule list of employments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Skill category 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Min daily</a:t>
                      </a:r>
                      <a:r>
                        <a:rPr lang="en-US" sz="2000" b="1" baseline="0" dirty="0"/>
                        <a:t> w</a:t>
                      </a:r>
                      <a:r>
                        <a:rPr lang="en-US" sz="2000" b="1" dirty="0"/>
                        <a:t>age as</a:t>
                      </a:r>
                      <a:r>
                        <a:rPr lang="en-US" sz="2000" b="1" baseline="0" dirty="0"/>
                        <a:t> per the latest notification</a:t>
                      </a:r>
                    </a:p>
                    <a:p>
                      <a:pPr algn="ctr"/>
                      <a:r>
                        <a:rPr lang="en-US" sz="2000" b="1" baseline="0" dirty="0"/>
                        <a:t>(in  Municipal corporations) </a:t>
                      </a:r>
                      <a:endParaRPr lang="en-IN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  <a:r>
                        <a:rPr lang="en-US" baseline="0" dirty="0"/>
                        <a:t> listed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(sweeping and cleaning, not including manual scavengers)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specified 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₹ 349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939"/>
                  </a:ext>
                </a:extLst>
              </a:tr>
              <a:tr h="28617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Telangana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Safai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Karamcharis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Sewerage, Soil, Bath Room and Latrines and other similar type of work as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specified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₹ 431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74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Andhra Pradesh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Safai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Karamcharis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Sewerage, Soil, Bath Room and Latrines and other similar type of work as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specified 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₹ 408.16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5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Tamil Nadu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Sweeper, Employment in local authority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specified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₹ 375.77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0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Maharashtra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Sweeper and</a:t>
                      </a:r>
                      <a:r>
                        <a:rPr lang="en-US" baseline="0" dirty="0"/>
                        <a:t> scavenger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specified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₹ 370.43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76158"/>
                  </a:ext>
                </a:extLst>
              </a:tr>
            </a:tbl>
          </a:graphicData>
        </a:graphic>
      </p:graphicFrame>
      <p:sp>
        <p:nvSpPr>
          <p:cNvPr id="3" name="Google Shape;379;p25"/>
          <p:cNvSpPr/>
          <p:nvPr/>
        </p:nvSpPr>
        <p:spPr>
          <a:xfrm>
            <a:off x="0" y="106045"/>
            <a:ext cx="12192000" cy="647977"/>
          </a:xfrm>
          <a:prstGeom prst="rect">
            <a:avLst/>
          </a:prstGeom>
          <a:solidFill>
            <a:srgbClr val="104B8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ea typeface="+mj-ea"/>
                <a:cs typeface="+mj-cs"/>
                <a:sym typeface="Calibri"/>
              </a:rPr>
              <a:t>Minimum wages for sanitation workers in other states </a:t>
            </a:r>
            <a:endParaRPr sz="2800" b="1" dirty="0">
              <a:solidFill>
                <a:schemeClr val="bg1"/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A5A1ABEE-961D-4C25-AD0E-84DC18A7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Urban Management Centre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54BB5AC-53D5-4CCA-B709-53735A51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895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6AB592B-AFB3-15A2-C0E3-DBC702BB6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565" y="583864"/>
            <a:ext cx="9501188" cy="46914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CA938-A2A0-4EAF-A09B-6543112E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00638"/>
            <a:ext cx="12192000" cy="12557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/>
              <a:t>For more details, contact:</a:t>
            </a:r>
          </a:p>
          <a:p>
            <a:pPr marL="0" indent="0" algn="ctr">
              <a:buNone/>
            </a:pPr>
            <a:r>
              <a:rPr lang="en-US" sz="1400" dirty="0" err="1"/>
              <a:t>Manvita</a:t>
            </a:r>
            <a:r>
              <a:rPr lang="en-US" sz="1400" dirty="0"/>
              <a:t> </a:t>
            </a:r>
            <a:r>
              <a:rPr lang="en-US" sz="1400" dirty="0" err="1"/>
              <a:t>Baradi</a:t>
            </a:r>
            <a:r>
              <a:rPr lang="en-US" sz="1400" dirty="0"/>
              <a:t> (</a:t>
            </a:r>
            <a:r>
              <a:rPr lang="en-US" sz="1400" dirty="0">
                <a:hlinkClick r:id="rId3"/>
              </a:rPr>
              <a:t>manvita@umcasia.org</a:t>
            </a:r>
            <a:r>
              <a:rPr lang="en-US" sz="1400" dirty="0"/>
              <a:t>), Director </a:t>
            </a:r>
          </a:p>
          <a:p>
            <a:pPr marL="0" indent="0" algn="ctr">
              <a:buNone/>
            </a:pPr>
            <a:r>
              <a:rPr lang="en-US" sz="1400" dirty="0"/>
              <a:t>Meghna Malhotra (</a:t>
            </a:r>
            <a:r>
              <a:rPr lang="en-US" sz="1400" dirty="0">
                <a:hlinkClick r:id="rId4"/>
              </a:rPr>
              <a:t>meghna@umcasia.org</a:t>
            </a:r>
            <a:r>
              <a:rPr lang="en-US" sz="1400" dirty="0"/>
              <a:t>), Deputy Director</a:t>
            </a:r>
          </a:p>
          <a:p>
            <a:pPr marL="0" indent="0" algn="ctr">
              <a:buNone/>
            </a:pPr>
            <a:r>
              <a:rPr lang="en-US" sz="1400" b="1" dirty="0"/>
              <a:t>Website: </a:t>
            </a:r>
            <a:r>
              <a:rPr lang="en-US" sz="1400" dirty="0">
                <a:hlinkClick r:id="rId5"/>
              </a:rPr>
              <a:t>www.umcasia.org</a:t>
            </a:r>
            <a:r>
              <a:rPr lang="en-US" sz="1400" dirty="0"/>
              <a:t>  |   </a:t>
            </a:r>
            <a:r>
              <a:rPr lang="en-US" sz="1400" b="1" dirty="0"/>
              <a:t>YouTube: </a:t>
            </a:r>
            <a:r>
              <a:rPr lang="en-US" sz="1400" dirty="0"/>
              <a:t>https://www.youtube.com/c/UrbanManagementCentre</a:t>
            </a:r>
            <a:r>
              <a:rPr lang="en-US" sz="14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2BBBA-C38D-4F3C-8B58-FB53483B02A8}"/>
              </a:ext>
            </a:extLst>
          </p:cNvPr>
          <p:cNvSpPr txBox="1"/>
          <p:nvPr/>
        </p:nvSpPr>
        <p:spPr>
          <a:xfrm>
            <a:off x="0" y="-81644"/>
            <a:ext cx="12192000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04B83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F63B7E-E8B0-42D0-87EF-109A31EDED6A}"/>
              </a:ext>
            </a:extLst>
          </p:cNvPr>
          <p:cNvSpPr txBox="1"/>
          <p:nvPr/>
        </p:nvSpPr>
        <p:spPr>
          <a:xfrm>
            <a:off x="0" y="6235908"/>
            <a:ext cx="1304144" cy="62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A151A3-8231-841F-EF6D-0AFF80677DD1}"/>
              </a:ext>
            </a:extLst>
          </p:cNvPr>
          <p:cNvGrpSpPr/>
          <p:nvPr/>
        </p:nvGrpSpPr>
        <p:grpSpPr>
          <a:xfrm>
            <a:off x="210388" y="231879"/>
            <a:ext cx="11771223" cy="6315075"/>
            <a:chOff x="167102" y="264646"/>
            <a:chExt cx="11912198" cy="6370976"/>
          </a:xfrm>
        </p:grpSpPr>
        <p:pic>
          <p:nvPicPr>
            <p:cNvPr id="7" name="Picture 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2BBE0B7-185F-4B3D-8ED6-BDC2E1523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103" b="35195"/>
            <a:stretch/>
          </p:blipFill>
          <p:spPr>
            <a:xfrm>
              <a:off x="6932626" y="5013937"/>
              <a:ext cx="3455761" cy="1130082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839B4E-B228-4E24-8E90-E150FA831220}"/>
                </a:ext>
              </a:extLst>
            </p:cNvPr>
            <p:cNvSpPr/>
            <p:nvPr/>
          </p:nvSpPr>
          <p:spPr>
            <a:xfrm>
              <a:off x="167102" y="264646"/>
              <a:ext cx="4373063" cy="637097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2800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>
                <a:buClr>
                  <a:srgbClr val="000000"/>
                </a:buClr>
                <a:buSzPts val="2800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>
                <a:buClr>
                  <a:srgbClr val="000000"/>
                </a:buClr>
                <a:buSzPts val="2800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>
                <a:buClr>
                  <a:srgbClr val="000000"/>
                </a:buClr>
                <a:buSzPts val="2800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>
                <a:buClr>
                  <a:srgbClr val="000000"/>
                </a:buClr>
                <a:buSzPts val="2800"/>
              </a:pPr>
              <a:r>
                <a:rPr lang="en-US" sz="2400" b="1" dirty="0">
                  <a:solidFill>
                    <a:schemeClr val="bg1"/>
                  </a:solidFill>
                </a:rPr>
                <a:t>NAMASTE</a:t>
              </a:r>
            </a:p>
            <a:p>
              <a:pPr lvl="0" algn="ctr">
                <a:buClr>
                  <a:srgbClr val="000000"/>
                </a:buClr>
                <a:buSzPts val="2800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>
                <a:buClr>
                  <a:srgbClr val="000000"/>
                </a:buClr>
                <a:buSzPts val="2800"/>
              </a:pPr>
              <a:r>
                <a:rPr lang="en-US" sz="2400" b="1" dirty="0">
                  <a:solidFill>
                    <a:schemeClr val="bg1"/>
                  </a:solidFill>
                </a:rPr>
                <a:t>National Action for Mechanized Sanitation Ecosystem-</a:t>
              </a:r>
            </a:p>
            <a:p>
              <a:pPr lvl="0" algn="ctr">
                <a:buClr>
                  <a:srgbClr val="000000"/>
                </a:buClr>
                <a:buSzPts val="2800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>
                <a:buClr>
                  <a:srgbClr val="000000"/>
                </a:buClr>
                <a:buSzPts val="2800"/>
              </a:pPr>
              <a:r>
                <a:rPr lang="en-US" sz="2400" b="1" dirty="0">
                  <a:solidFill>
                    <a:schemeClr val="bg1"/>
                  </a:solidFill>
                </a:rPr>
                <a:t>for </a:t>
              </a:r>
            </a:p>
            <a:p>
              <a:pPr lvl="0" algn="ctr">
                <a:buClr>
                  <a:srgbClr val="000000"/>
                </a:buClr>
                <a:buSzPts val="2800"/>
              </a:pPr>
              <a:r>
                <a:rPr lang="en-US" sz="2400" b="1" dirty="0">
                  <a:solidFill>
                    <a:schemeClr val="bg1"/>
                  </a:solidFill>
                </a:rPr>
                <a:t>Safety and Dignity of Sewer/Septic Tank Workers (SSWs)</a:t>
              </a:r>
            </a:p>
            <a:p>
              <a:pPr lvl="0" algn="ctr">
                <a:buClr>
                  <a:srgbClr val="000000"/>
                </a:buClr>
                <a:buSzPts val="2800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>
                <a:buClr>
                  <a:srgbClr val="000000"/>
                </a:buClr>
                <a:buSzPts val="2800"/>
              </a:pPr>
              <a:r>
                <a:rPr lang="en-US" sz="2400" b="1" dirty="0">
                  <a:solidFill>
                    <a:schemeClr val="bg1"/>
                  </a:solidFill>
                </a:rPr>
                <a:t>In Urban India</a:t>
              </a:r>
            </a:p>
            <a:p>
              <a:pPr lvl="0" algn="ctr">
                <a:buClr>
                  <a:srgbClr val="000000"/>
                </a:buClr>
                <a:buSzPts val="2800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lvl="0" algn="ctr">
                <a:buClr>
                  <a:srgbClr val="000000"/>
                </a:buClr>
                <a:buSzPts val="2800"/>
              </a:pP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endParaRPr lang="en-US" sz="1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A2ABEA7-3F6E-4C4C-ADB9-9A51ECA242EE}"/>
                </a:ext>
              </a:extLst>
            </p:cNvPr>
            <p:cNvSpPr txBox="1"/>
            <p:nvPr/>
          </p:nvSpPr>
          <p:spPr>
            <a:xfrm>
              <a:off x="6354670" y="4268814"/>
              <a:ext cx="4210260" cy="3726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Presentation by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0E6E11-5C05-2356-0D07-CA3C22550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0191" y="303083"/>
              <a:ext cx="7369109" cy="361784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010FBF0-8EB7-5753-7120-793B893D7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2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565657-4709-44E3-9EC5-71FB56BA713B}"/>
              </a:ext>
            </a:extLst>
          </p:cNvPr>
          <p:cNvSpPr txBox="1">
            <a:spLocks/>
          </p:cNvSpPr>
          <p:nvPr/>
        </p:nvSpPr>
        <p:spPr>
          <a:xfrm>
            <a:off x="0" y="104052"/>
            <a:ext cx="3965050" cy="10156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 err="1"/>
              <a:t>Intergenerationality</a:t>
            </a:r>
            <a:r>
              <a:rPr lang="en-US" sz="2800" b="1" dirty="0"/>
              <a:t> in Sanitation Work</a:t>
            </a:r>
            <a:endParaRPr lang="en-IN" sz="2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A1470A-EB90-4029-8616-56F91706A56F}"/>
              </a:ext>
            </a:extLst>
          </p:cNvPr>
          <p:cNvSpPr txBox="1">
            <a:spLocks/>
          </p:cNvSpPr>
          <p:nvPr/>
        </p:nvSpPr>
        <p:spPr>
          <a:xfrm>
            <a:off x="366933" y="1803324"/>
            <a:ext cx="3153507" cy="40793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ea typeface="Noto Sans Symbols"/>
                <a:cs typeface="Noto Sans Symbols"/>
              </a:rPr>
              <a:t>More than 50% </a:t>
            </a:r>
            <a:r>
              <a:rPr lang="en-US" sz="1800" dirty="0">
                <a:ea typeface="Noto Sans Symbols"/>
                <a:cs typeface="Noto Sans Symbols"/>
              </a:rPr>
              <a:t>of workers do this work as they could not get any other work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ea typeface="Noto Sans Symbols"/>
                <a:cs typeface="Noto Sans Symbols"/>
              </a:rPr>
              <a:t>3/4</a:t>
            </a:r>
            <a:r>
              <a:rPr lang="en-US" sz="2000" b="1" baseline="30000" dirty="0">
                <a:solidFill>
                  <a:srgbClr val="C00000"/>
                </a:solidFill>
                <a:ea typeface="Noto Sans Symbols"/>
                <a:cs typeface="Noto Sans Symbols"/>
              </a:rPr>
              <a:t>th</a:t>
            </a:r>
            <a:r>
              <a:rPr lang="en-US" sz="2000" b="1" dirty="0">
                <a:solidFill>
                  <a:srgbClr val="C00000"/>
                </a:solidFill>
                <a:ea typeface="Noto Sans Symbols"/>
                <a:cs typeface="Noto Sans Symbols"/>
              </a:rPr>
              <a:t> </a:t>
            </a:r>
            <a:r>
              <a:rPr lang="en-US" sz="1800" dirty="0">
                <a:ea typeface="Noto Sans Symbols"/>
                <a:cs typeface="Noto Sans Symbols"/>
              </a:rPr>
              <a:t>women are engaged in sanitation sector as they married to or born in sanitation worker’s family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ea typeface="Noto Sans Symbols"/>
                <a:cs typeface="Noto Sans Symbols"/>
              </a:rPr>
              <a:t>XX% </a:t>
            </a:r>
            <a:r>
              <a:rPr lang="en-US" sz="1800" dirty="0">
                <a:ea typeface="Noto Sans Symbols"/>
                <a:cs typeface="Noto Sans Symbols"/>
              </a:rPr>
              <a:t>educated but continue doing this work</a:t>
            </a:r>
          </a:p>
        </p:txBody>
      </p:sp>
      <p:pic>
        <p:nvPicPr>
          <p:cNvPr id="2" name="Google Shape;131;p6" descr="A picture containing outdoor, sitting, fire, hydrant&#10;&#10;Description automatically generated">
            <a:extLst>
              <a:ext uri="{FF2B5EF4-FFF2-40B4-BE49-F238E27FC236}">
                <a16:creationId xmlns:a16="http://schemas.microsoft.com/office/drawing/2014/main" id="{25F4BF1A-CACE-5DC4-86C6-23D3982B20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050" y="45720"/>
            <a:ext cx="8226950" cy="5383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2;p6">
            <a:extLst>
              <a:ext uri="{FF2B5EF4-FFF2-40B4-BE49-F238E27FC236}">
                <a16:creationId xmlns:a16="http://schemas.microsoft.com/office/drawing/2014/main" id="{5994E4FD-806F-0BB1-17B2-A57776FC612D}"/>
              </a:ext>
            </a:extLst>
          </p:cNvPr>
          <p:cNvSpPr/>
          <p:nvPr/>
        </p:nvSpPr>
        <p:spPr>
          <a:xfrm>
            <a:off x="3965050" y="5429102"/>
            <a:ext cx="8226949" cy="1366488"/>
          </a:xfrm>
          <a:prstGeom prst="rect">
            <a:avLst/>
          </a:prstGeom>
          <a:solidFill>
            <a:schemeClr val="bg1">
              <a:lumMod val="75000"/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8925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I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Most of us have inherited this work from our fathers and their ancestors, but I don’t want my children to do this work. I want them to study and chose a different profession.</a:t>
            </a:r>
            <a:endParaRPr kumimoji="0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3;p6">
            <a:extLst>
              <a:ext uri="{FF2B5EF4-FFF2-40B4-BE49-F238E27FC236}">
                <a16:creationId xmlns:a16="http://schemas.microsoft.com/office/drawing/2014/main" id="{0C27D84D-3DBB-0901-395D-4DECDE9FC21A}"/>
              </a:ext>
            </a:extLst>
          </p:cNvPr>
          <p:cNvSpPr txBox="1"/>
          <p:nvPr/>
        </p:nvSpPr>
        <p:spPr>
          <a:xfrm>
            <a:off x="3773557" y="5119177"/>
            <a:ext cx="12512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tabLst/>
              <a:defRPr/>
            </a:pPr>
            <a:r>
              <a:rPr kumimoji="0" lang="en-IN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“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4;p6">
            <a:extLst>
              <a:ext uri="{FF2B5EF4-FFF2-40B4-BE49-F238E27FC236}">
                <a16:creationId xmlns:a16="http://schemas.microsoft.com/office/drawing/2014/main" id="{BC62FDB2-1454-1ED6-6CC2-410ED9DC4AC1}"/>
              </a:ext>
            </a:extLst>
          </p:cNvPr>
          <p:cNvSpPr txBox="1"/>
          <p:nvPr/>
        </p:nvSpPr>
        <p:spPr>
          <a:xfrm>
            <a:off x="10930946" y="6012260"/>
            <a:ext cx="12512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tabLst/>
              <a:defRPr/>
            </a:pPr>
            <a:r>
              <a:rPr kumimoji="0" lang="en-IN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”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54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565657-4709-44E3-9EC5-71FB56BA713B}"/>
              </a:ext>
            </a:extLst>
          </p:cNvPr>
          <p:cNvSpPr txBox="1">
            <a:spLocks/>
          </p:cNvSpPr>
          <p:nvPr/>
        </p:nvSpPr>
        <p:spPr>
          <a:xfrm>
            <a:off x="0" y="104052"/>
            <a:ext cx="12192000" cy="5492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   Informality in Sanitation Work</a:t>
            </a:r>
            <a:endParaRPr lang="en-IN" sz="28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32B668-AF91-4777-85B1-BBD8733B6632}"/>
              </a:ext>
            </a:extLst>
          </p:cNvPr>
          <p:cNvSpPr txBox="1">
            <a:spLocks/>
          </p:cNvSpPr>
          <p:nvPr/>
        </p:nvSpPr>
        <p:spPr>
          <a:xfrm>
            <a:off x="351693" y="904165"/>
            <a:ext cx="4662267" cy="22047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a typeface="Noto Sans Symbols"/>
                <a:cs typeface="Noto Sans Symbols"/>
              </a:rPr>
              <a:t>Highest informality in septic tank cleaning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a typeface="Noto Sans Symbols"/>
                <a:cs typeface="Noto Sans Symbols"/>
              </a:rPr>
              <a:t>No access to social and financial safety net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a typeface="Noto Sans Symbols"/>
                <a:cs typeface="Noto Sans Symbols"/>
              </a:rPr>
              <a:t>90% of all workers do not have any insurance cover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a typeface="Noto Sans Symbols"/>
                <a:cs typeface="Noto Sans Symbols"/>
              </a:rPr>
              <a:t>Insurance coverage for female workers is almost half that of male workers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2000" dirty="0">
              <a:ea typeface="Noto Sans Symbols"/>
              <a:cs typeface="Noto Sans Symbols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a typeface="Noto Sans Symbols"/>
                <a:cs typeface="Noto Sans Symbols"/>
              </a:rPr>
              <a:t>All informal workers lack insurance cover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ea typeface="Noto Sans Symbols"/>
              <a:cs typeface="Noto Sans Symbols"/>
            </a:endParaRPr>
          </a:p>
        </p:txBody>
      </p:sp>
      <p:pic>
        <p:nvPicPr>
          <p:cNvPr id="2" name="Google Shape;169;p10" descr="A person is walking down the street&#10;&#10;Description automatically generated">
            <a:extLst>
              <a:ext uri="{FF2B5EF4-FFF2-40B4-BE49-F238E27FC236}">
                <a16:creationId xmlns:a16="http://schemas.microsoft.com/office/drawing/2014/main" id="{CEED8686-67A8-54EF-9091-1396074BA7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3560" y="817752"/>
            <a:ext cx="656844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2;p6">
            <a:extLst>
              <a:ext uri="{FF2B5EF4-FFF2-40B4-BE49-F238E27FC236}">
                <a16:creationId xmlns:a16="http://schemas.microsoft.com/office/drawing/2014/main" id="{B286D250-88D7-DB54-3C3B-DB6D47C79074}"/>
              </a:ext>
            </a:extLst>
          </p:cNvPr>
          <p:cNvSpPr/>
          <p:nvPr/>
        </p:nvSpPr>
        <p:spPr>
          <a:xfrm>
            <a:off x="5623560" y="5156245"/>
            <a:ext cx="6568440" cy="1569620"/>
          </a:xfrm>
          <a:prstGeom prst="rect">
            <a:avLst/>
          </a:prstGeom>
          <a:solidFill>
            <a:schemeClr val="bg1">
              <a:lumMod val="75000"/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en-US" sz="2400" b="1" i="1" dirty="0"/>
          </a:p>
          <a:p>
            <a:pPr marL="457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b="1" i="1" dirty="0"/>
              <a:t>I work with no effective layer of protection, because everything is designed for men. </a:t>
            </a:r>
          </a:p>
          <a:p>
            <a:pPr marL="457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en-US" sz="2400" b="1" i="1" dirty="0"/>
          </a:p>
        </p:txBody>
      </p:sp>
      <p:sp>
        <p:nvSpPr>
          <p:cNvPr id="8" name="Google Shape;133;p6">
            <a:extLst>
              <a:ext uri="{FF2B5EF4-FFF2-40B4-BE49-F238E27FC236}">
                <a16:creationId xmlns:a16="http://schemas.microsoft.com/office/drawing/2014/main" id="{730E0973-C90D-9D46-E2E8-CE1763EE6181}"/>
              </a:ext>
            </a:extLst>
          </p:cNvPr>
          <p:cNvSpPr txBox="1"/>
          <p:nvPr/>
        </p:nvSpPr>
        <p:spPr>
          <a:xfrm>
            <a:off x="5470358" y="5024626"/>
            <a:ext cx="12512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tabLst/>
              <a:defRPr/>
            </a:pPr>
            <a:r>
              <a:rPr kumimoji="0" lang="en-IN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“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6">
            <a:extLst>
              <a:ext uri="{FF2B5EF4-FFF2-40B4-BE49-F238E27FC236}">
                <a16:creationId xmlns:a16="http://schemas.microsoft.com/office/drawing/2014/main" id="{106E3907-C7F2-DA56-1CB8-F208987943FD}"/>
              </a:ext>
            </a:extLst>
          </p:cNvPr>
          <p:cNvSpPr txBox="1"/>
          <p:nvPr/>
        </p:nvSpPr>
        <p:spPr>
          <a:xfrm>
            <a:off x="11353800" y="6033388"/>
            <a:ext cx="12512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tabLst/>
              <a:defRPr/>
            </a:pPr>
            <a:r>
              <a:rPr kumimoji="0" lang="en-IN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”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03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/>
        </p:nvSpPr>
        <p:spPr>
          <a:xfrm>
            <a:off x="0" y="106680"/>
            <a:ext cx="5935579" cy="7599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en-US" dirty="0">
                <a:sym typeface="Arial"/>
              </a:rPr>
              <a:t>Access to PPE during Covid-19 pandemic</a:t>
            </a:r>
            <a:endParaRPr dirty="0"/>
          </a:p>
        </p:txBody>
      </p:sp>
      <p:graphicFrame>
        <p:nvGraphicFramePr>
          <p:cNvPr id="357" name="Google Shape;357;p17"/>
          <p:cNvGraphicFramePr/>
          <p:nvPr/>
        </p:nvGraphicFramePr>
        <p:xfrm>
          <a:off x="-1537787" y="1641802"/>
          <a:ext cx="7633787" cy="478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29" y="1053399"/>
            <a:ext cx="3991193" cy="569009"/>
          </a:xfrm>
          <a:prstGeom prst="rect">
            <a:avLst/>
          </a:prstGeom>
        </p:spPr>
      </p:pic>
      <p:pic>
        <p:nvPicPr>
          <p:cNvPr id="2" name="Google Shape;115;p4" descr="A picture containing outdoor, field, covered, walking&#10;&#10;Description automatically generated">
            <a:extLst>
              <a:ext uri="{FF2B5EF4-FFF2-40B4-BE49-F238E27FC236}">
                <a16:creationId xmlns:a16="http://schemas.microsoft.com/office/drawing/2014/main" id="{29E75B9F-C64D-B03D-A9EF-95E876C78C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5579" y="-91440"/>
            <a:ext cx="6256421" cy="5208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6;p4">
            <a:extLst>
              <a:ext uri="{FF2B5EF4-FFF2-40B4-BE49-F238E27FC236}">
                <a16:creationId xmlns:a16="http://schemas.microsoft.com/office/drawing/2014/main" id="{27D8E7A1-27D3-B87E-A0B0-1B5ACF886531}"/>
              </a:ext>
            </a:extLst>
          </p:cNvPr>
          <p:cNvSpPr txBox="1"/>
          <p:nvPr/>
        </p:nvSpPr>
        <p:spPr>
          <a:xfrm>
            <a:off x="5935579" y="5136873"/>
            <a:ext cx="6256421" cy="1708120"/>
          </a:xfrm>
          <a:prstGeom prst="rect">
            <a:avLst/>
          </a:prstGeom>
          <a:solidFill>
            <a:schemeClr val="bg1">
              <a:lumMod val="75000"/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45720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400" b="1" i="1"/>
            </a:lvl1pPr>
          </a:lstStyle>
          <a:p>
            <a:pPr marL="350838"/>
            <a:r>
              <a:rPr lang="en-IN" sz="2100" dirty="0">
                <a:sym typeface="Calibri"/>
              </a:rPr>
              <a:t>We clean with bare hands. We find all sort of stuff inside these drains- broken glass, blades, sanitary pads and even animal carcasses. We contract skin and respiratory diseases and live 10-15 years lesser than others.</a:t>
            </a:r>
            <a:endParaRPr sz="2100" dirty="0">
              <a:sym typeface="Arial"/>
            </a:endParaRPr>
          </a:p>
        </p:txBody>
      </p:sp>
      <p:sp>
        <p:nvSpPr>
          <p:cNvPr id="4" name="Google Shape;133;p6">
            <a:extLst>
              <a:ext uri="{FF2B5EF4-FFF2-40B4-BE49-F238E27FC236}">
                <a16:creationId xmlns:a16="http://schemas.microsoft.com/office/drawing/2014/main" id="{67F3AD78-7F3A-EB3E-0B61-D198869B1F67}"/>
              </a:ext>
            </a:extLst>
          </p:cNvPr>
          <p:cNvSpPr txBox="1"/>
          <p:nvPr/>
        </p:nvSpPr>
        <p:spPr>
          <a:xfrm>
            <a:off x="5744678" y="4917946"/>
            <a:ext cx="12512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tabLst/>
              <a:defRPr/>
            </a:pPr>
            <a:r>
              <a:rPr kumimoji="0" lang="en-IN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“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4;p6">
            <a:extLst>
              <a:ext uri="{FF2B5EF4-FFF2-40B4-BE49-F238E27FC236}">
                <a16:creationId xmlns:a16="http://schemas.microsoft.com/office/drawing/2014/main" id="{AE2A1746-7455-B04D-CD8C-D373BD7787EB}"/>
              </a:ext>
            </a:extLst>
          </p:cNvPr>
          <p:cNvSpPr txBox="1"/>
          <p:nvPr/>
        </p:nvSpPr>
        <p:spPr>
          <a:xfrm>
            <a:off x="11475720" y="6201028"/>
            <a:ext cx="125128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tabLst/>
              <a:defRPr/>
            </a:pPr>
            <a:r>
              <a:rPr kumimoji="0" lang="en-IN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”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55DDC-D4BD-5608-C459-FB3812989642}"/>
              </a:ext>
            </a:extLst>
          </p:cNvPr>
          <p:cNvSpPr txBox="1"/>
          <p:nvPr/>
        </p:nvSpPr>
        <p:spPr>
          <a:xfrm>
            <a:off x="1441708" y="6394033"/>
            <a:ext cx="460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Health, Safety and Livelihoods Challenges of Sanitation Workers in COVID-19, WaterAid and UMC (2020)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F0A7A-CB0D-448A-891A-07181488F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893" y="686637"/>
            <a:ext cx="3792012" cy="54847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26" name="Picture 2" descr="SafaiMitra Suraksha: Officials of 100 Lighthouse Cities present mechanised  sewer operations to ensure workers' safety, Government News, ET Government">
            <a:extLst>
              <a:ext uri="{FF2B5EF4-FFF2-40B4-BE49-F238E27FC236}">
                <a16:creationId xmlns:a16="http://schemas.microsoft.com/office/drawing/2014/main" id="{845B2C18-4ACB-4DF9-A0B5-D79E83938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028" y="1917179"/>
            <a:ext cx="5608074" cy="33648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B9EFD0-7DAB-4BAB-AA44-A7CADE3A7B23}"/>
              </a:ext>
            </a:extLst>
          </p:cNvPr>
          <p:cNvSpPr/>
          <p:nvPr/>
        </p:nvSpPr>
        <p:spPr>
          <a:xfrm>
            <a:off x="0" y="281354"/>
            <a:ext cx="12191999" cy="6018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Why NAMASTE?</a:t>
            </a:r>
          </a:p>
        </p:txBody>
      </p:sp>
    </p:spTree>
    <p:extLst>
      <p:ext uri="{BB962C8B-B14F-4D97-AF65-F5344CB8AC3E}">
        <p14:creationId xmlns:p14="http://schemas.microsoft.com/office/powerpoint/2010/main" val="16477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5220C5-5A73-4EE0-B231-CD24864897D3}"/>
              </a:ext>
            </a:extLst>
          </p:cNvPr>
          <p:cNvSpPr txBox="1">
            <a:spLocks/>
          </p:cNvSpPr>
          <p:nvPr/>
        </p:nvSpPr>
        <p:spPr>
          <a:xfrm>
            <a:off x="0" y="798180"/>
            <a:ext cx="12185072" cy="5492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i="1" dirty="0">
                <a:solidFill>
                  <a:srgbClr val="000000"/>
                </a:solidFill>
                <a:ea typeface="Noto Sans Symbols"/>
                <a:cs typeface="Noto Sans Symbols"/>
              </a:rPr>
              <a:t>The goal of NAMASTE Action Plan is to ensure safety and dignity of sanitation workers in urban India</a:t>
            </a:r>
            <a:endParaRPr lang="en-IN" sz="2200" b="1" i="1" dirty="0">
              <a:solidFill>
                <a:srgbClr val="000000"/>
              </a:solidFill>
              <a:ea typeface="Noto Sans Symbols"/>
              <a:cs typeface="Noto Sans Symbol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565657-4709-44E3-9EC5-71FB56BA713B}"/>
              </a:ext>
            </a:extLst>
          </p:cNvPr>
          <p:cNvSpPr txBox="1">
            <a:spLocks/>
          </p:cNvSpPr>
          <p:nvPr/>
        </p:nvSpPr>
        <p:spPr>
          <a:xfrm>
            <a:off x="0" y="104052"/>
            <a:ext cx="12192000" cy="549275"/>
          </a:xfrm>
          <a:prstGeom prst="rect">
            <a:avLst/>
          </a:prstGeom>
          <a:solidFill>
            <a:srgbClr val="104B8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   Goal</a:t>
            </a:r>
            <a:endParaRPr lang="en-IN" sz="2800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005841" y="-315439"/>
          <a:ext cx="9705702" cy="647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29A1CA-AEE8-49BC-9696-C0992A649392}"/>
              </a:ext>
            </a:extLst>
          </p:cNvPr>
          <p:cNvSpPr txBox="1"/>
          <p:nvPr/>
        </p:nvSpPr>
        <p:spPr>
          <a:xfrm>
            <a:off x="576776" y="4638570"/>
            <a:ext cx="11260432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Salient features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Visibilising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the workers, especially working informally for cleaning of septic tanks and sewer lines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City wide approach, through a granular survey of sanitation workers, for ensuring occupational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safety</a:t>
            </a:r>
            <a:endParaRPr lang="en-US" sz="1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IN" sz="2400" i="1" dirty="0">
              <a:solidFill>
                <a:srgbClr val="000000"/>
              </a:solidFill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67911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065A51-6091-4E89-9AA3-08B3A7C6181E}"/>
              </a:ext>
            </a:extLst>
          </p:cNvPr>
          <p:cNvSpPr txBox="1">
            <a:spLocks/>
          </p:cNvSpPr>
          <p:nvPr/>
        </p:nvSpPr>
        <p:spPr>
          <a:xfrm>
            <a:off x="186209" y="2461256"/>
            <a:ext cx="5730510" cy="248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All Sewer and septic tank Sanitation Workers (SSWs) directly dealing with </a:t>
            </a:r>
            <a:r>
              <a:rPr lang="en-US" sz="2000" dirty="0" err="1">
                <a:solidFill>
                  <a:schemeClr val="tx1"/>
                </a:solidFill>
              </a:rPr>
              <a:t>faecal</a:t>
            </a:r>
            <a:r>
              <a:rPr lang="en-US" sz="2000" dirty="0">
                <a:solidFill>
                  <a:schemeClr val="tx1"/>
                </a:solidFill>
              </a:rPr>
              <a:t> matter, </a:t>
            </a:r>
            <a:r>
              <a:rPr lang="en-US" sz="2000" dirty="0"/>
              <a:t>in urban areas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Involved in the following sanitation works:</a:t>
            </a:r>
          </a:p>
          <a:p>
            <a:pPr>
              <a:lnSpc>
                <a:spcPct val="100000"/>
              </a:lnSpc>
            </a:pPr>
            <a:r>
              <a:rPr lang="en-US" sz="2000" i="0" u="none" strike="noStrike" cap="none" dirty="0">
                <a:ea typeface="Calibri"/>
                <a:cs typeface="Calibri" panose="020F0502020204030204" pitchFamily="34" charset="0"/>
                <a:sym typeface="Calibri"/>
              </a:rPr>
              <a:t>Emptying of septic tank </a:t>
            </a:r>
          </a:p>
          <a:p>
            <a:pPr>
              <a:lnSpc>
                <a:spcPct val="100000"/>
              </a:lnSpc>
            </a:pPr>
            <a:r>
              <a:rPr lang="en-US" sz="2000" i="0" u="none" strike="noStrike" cap="none" dirty="0">
                <a:ea typeface="Calibri"/>
                <a:cs typeface="Calibri" panose="020F0502020204030204" pitchFamily="34" charset="0"/>
                <a:sym typeface="Calibri"/>
              </a:rPr>
              <a:t>Sewerage network maintenance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23A91F-CDD6-4909-ACD7-21011B94FCBB}"/>
              </a:ext>
            </a:extLst>
          </p:cNvPr>
          <p:cNvGrpSpPr/>
          <p:nvPr/>
        </p:nvGrpSpPr>
        <p:grpSpPr>
          <a:xfrm>
            <a:off x="6096000" y="298580"/>
            <a:ext cx="5904411" cy="6857999"/>
            <a:chOff x="5514924" y="893641"/>
            <a:chExt cx="5904411" cy="6857999"/>
          </a:xfrm>
          <a:solidFill>
            <a:schemeClr val="accent6">
              <a:lumMod val="75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28711-62CF-4BAF-BBA1-AB80C147FF85}"/>
                </a:ext>
              </a:extLst>
            </p:cNvPr>
            <p:cNvGrpSpPr/>
            <p:nvPr/>
          </p:nvGrpSpPr>
          <p:grpSpPr>
            <a:xfrm>
              <a:off x="5514924" y="893641"/>
              <a:ext cx="5904411" cy="6857999"/>
              <a:chOff x="-268609" y="-331903"/>
              <a:chExt cx="5376509" cy="6025113"/>
            </a:xfrm>
            <a:grpFill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63F2E9-BEE0-4768-AF95-8F84AE8681A7}"/>
                  </a:ext>
                </a:extLst>
              </p:cNvPr>
              <p:cNvSpPr/>
              <p:nvPr/>
            </p:nvSpPr>
            <p:spPr>
              <a:xfrm>
                <a:off x="-268609" y="-331903"/>
                <a:ext cx="5376509" cy="60251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oogle Shape;268;p18">
                <a:extLst>
                  <a:ext uri="{FF2B5EF4-FFF2-40B4-BE49-F238E27FC236}">
                    <a16:creationId xmlns:a16="http://schemas.microsoft.com/office/drawing/2014/main" id="{48028A67-1A0E-4864-BADF-4BA6130F49FD}"/>
                  </a:ext>
                </a:extLst>
              </p:cNvPr>
              <p:cNvSpPr txBox="1"/>
              <p:nvPr/>
            </p:nvSpPr>
            <p:spPr>
              <a:xfrm>
                <a:off x="252193" y="3807269"/>
                <a:ext cx="1958531" cy="2880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IN" sz="1500" b="1" i="0" u="none" strike="noStrike" cap="none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Emptying of septic tank </a:t>
                </a:r>
                <a:endParaRPr sz="15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10" name="Google Shape;269;p18">
                <a:extLst>
                  <a:ext uri="{FF2B5EF4-FFF2-40B4-BE49-F238E27FC236}">
                    <a16:creationId xmlns:a16="http://schemas.microsoft.com/office/drawing/2014/main" id="{71EB2286-CDC9-4617-8919-59E2120BD652}"/>
                  </a:ext>
                </a:extLst>
              </p:cNvPr>
              <p:cNvSpPr txBox="1"/>
              <p:nvPr/>
            </p:nvSpPr>
            <p:spPr>
              <a:xfrm>
                <a:off x="2696528" y="3817201"/>
                <a:ext cx="2103120" cy="553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IN" sz="1500" b="1" i="0" u="none" strike="noStrike" cap="none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Sewerage network maintenance</a:t>
                </a:r>
                <a:endParaRPr sz="15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p:grpSp>
        <p:pic>
          <p:nvPicPr>
            <p:cNvPr id="11" name="Picture 10" descr="A picture containing LEGO, toy, orange&#10;&#10;Description automatically generated">
              <a:extLst>
                <a:ext uri="{FF2B5EF4-FFF2-40B4-BE49-F238E27FC236}">
                  <a16:creationId xmlns:a16="http://schemas.microsoft.com/office/drawing/2014/main" id="{F960FC03-8B38-4BD8-974A-93C4E70D3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2312" y="2877827"/>
              <a:ext cx="2505192" cy="2309599"/>
            </a:xfrm>
            <a:prstGeom prst="flowChartConnector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22" name="Picture 21" descr="A picture containing toy, crane&#10;&#10;Description automatically generated">
              <a:extLst>
                <a:ext uri="{FF2B5EF4-FFF2-40B4-BE49-F238E27FC236}">
                  <a16:creationId xmlns:a16="http://schemas.microsoft.com/office/drawing/2014/main" id="{86ED39C6-752F-4239-BA3D-9E33F9740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625"/>
            <a:stretch/>
          </p:blipFill>
          <p:spPr>
            <a:xfrm>
              <a:off x="5875709" y="2897381"/>
              <a:ext cx="2575014" cy="2304420"/>
            </a:xfrm>
            <a:prstGeom prst="flowChartConnector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D359340-BE11-4369-B193-3E0780D6E280}"/>
              </a:ext>
            </a:extLst>
          </p:cNvPr>
          <p:cNvSpPr txBox="1">
            <a:spLocks/>
          </p:cNvSpPr>
          <p:nvPr/>
        </p:nvSpPr>
        <p:spPr>
          <a:xfrm>
            <a:off x="6928" y="104052"/>
            <a:ext cx="12185072" cy="549275"/>
          </a:xfrm>
          <a:prstGeom prst="rect">
            <a:avLst/>
          </a:prstGeom>
          <a:solidFill>
            <a:srgbClr val="104B8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   Key beneficiaries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81108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611-9A69-4B69-B321-3F4A73013B7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DDF18-56A5-48FE-BA9E-95094CA61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056" y="1048980"/>
            <a:ext cx="5679613" cy="49085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89B012-3B44-41BA-B583-3698A573E2AF}"/>
              </a:ext>
            </a:extLst>
          </p:cNvPr>
          <p:cNvSpPr txBox="1">
            <a:spLocks/>
          </p:cNvSpPr>
          <p:nvPr/>
        </p:nvSpPr>
        <p:spPr>
          <a:xfrm>
            <a:off x="0" y="104052"/>
            <a:ext cx="12192000" cy="549275"/>
          </a:xfrm>
          <a:prstGeom prst="rect">
            <a:avLst/>
          </a:prstGeom>
          <a:solidFill>
            <a:srgbClr val="104B8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   Intended Outcomes</a:t>
            </a:r>
            <a:endParaRPr lang="en-IN" sz="28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7307" y="21205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7825" y="1048980"/>
            <a:ext cx="5669185" cy="51689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Zero fatalities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 sanitation work in India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All sanitation work is performed by 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skilled workers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No sanitation workers come in direct contact with human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faecal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matter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Sanitation workers are 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collectivized into SHGs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and are empowered to 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run sanitation enterprises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All Sewer and Septic tank  sanitation workers (SSWs) have access to 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alternative livelihoods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Strengthened supervisory and monitoring systems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at national, state and ULB levels to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ensure enforcement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and monitoring of safe sanitation work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Increased awareness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amongst sanitation services seekers (individuals and institutions) to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seek services from registered and skilled sanitation workers</a:t>
            </a:r>
          </a:p>
        </p:txBody>
      </p:sp>
    </p:spTree>
    <p:extLst>
      <p:ext uri="{BB962C8B-B14F-4D97-AF65-F5344CB8AC3E}">
        <p14:creationId xmlns:p14="http://schemas.microsoft.com/office/powerpoint/2010/main" val="416091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876</Words>
  <Application>Microsoft Office PowerPoint</Application>
  <PresentationFormat>Widescreen</PresentationFormat>
  <Paragraphs>153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Rohit Chandragiri</dc:creator>
  <cp:keywords/>
  <dc:description/>
  <cp:lastModifiedBy>Darbha, Sirisha</cp:lastModifiedBy>
  <cp:revision>14</cp:revision>
  <dcterms:created xsi:type="dcterms:W3CDTF">2022-08-16T05:23:31Z</dcterms:created>
  <dcterms:modified xsi:type="dcterms:W3CDTF">2022-08-22T08:36:00Z</dcterms:modified>
  <cp:category/>
</cp:coreProperties>
</file>