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722" r:id="rId2"/>
    <p:sldId id="256" r:id="rId3"/>
    <p:sldId id="2141411954" r:id="rId4"/>
    <p:sldId id="313" r:id="rId5"/>
    <p:sldId id="324" r:id="rId6"/>
    <p:sldId id="307" r:id="rId7"/>
    <p:sldId id="306" r:id="rId8"/>
    <p:sldId id="330" r:id="rId9"/>
    <p:sldId id="312" r:id="rId10"/>
    <p:sldId id="359" r:id="rId11"/>
    <p:sldId id="2141411955" r:id="rId12"/>
    <p:sldId id="354" r:id="rId13"/>
    <p:sldId id="356" r:id="rId14"/>
    <p:sldId id="357" r:id="rId15"/>
    <p:sldId id="358" r:id="rId16"/>
    <p:sldId id="326" r:id="rId17"/>
    <p:sldId id="327" r:id="rId18"/>
    <p:sldId id="328" r:id="rId19"/>
    <p:sldId id="320" r:id="rId20"/>
    <p:sldId id="2141411958" r:id="rId21"/>
    <p:sldId id="2141411959" r:id="rId22"/>
    <p:sldId id="2141411960" r:id="rId23"/>
    <p:sldId id="2141411961" r:id="rId24"/>
    <p:sldId id="2141411962" r:id="rId25"/>
    <p:sldId id="2141411963" r:id="rId26"/>
    <p:sldId id="319" r:id="rId27"/>
    <p:sldId id="2141411964" r:id="rId28"/>
    <p:sldId id="21414119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urabhism16" initials="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49B60E-0E9E-4C2D-9940-68CAA50CB2D4}" v="1" dt="2022-08-24T06:07:41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7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bha, Sirisha" userId="49206864-d32d-4567-a62f-c9078b0f425b" providerId="ADAL" clId="{F749B60E-0E9E-4C2D-9940-68CAA50CB2D4}"/>
    <pc:docChg chg="delSld">
      <pc:chgData name="Darbha, Sirisha" userId="49206864-d32d-4567-a62f-c9078b0f425b" providerId="ADAL" clId="{F749B60E-0E9E-4C2D-9940-68CAA50CB2D4}" dt="2022-08-22T08:21:29.691" v="2" actId="47"/>
      <pc:docMkLst>
        <pc:docMk/>
      </pc:docMkLst>
      <pc:sldChg chg="del">
        <pc:chgData name="Darbha, Sirisha" userId="49206864-d32d-4567-a62f-c9078b0f425b" providerId="ADAL" clId="{F749B60E-0E9E-4C2D-9940-68CAA50CB2D4}" dt="2022-08-22T08:21:10.934" v="0" actId="47"/>
        <pc:sldMkLst>
          <pc:docMk/>
          <pc:sldMk cId="3765623594" sldId="257"/>
        </pc:sldMkLst>
      </pc:sldChg>
      <pc:sldChg chg="del">
        <pc:chgData name="Darbha, Sirisha" userId="49206864-d32d-4567-a62f-c9078b0f425b" providerId="ADAL" clId="{F749B60E-0E9E-4C2D-9940-68CAA50CB2D4}" dt="2022-08-22T08:21:12.453" v="1" actId="47"/>
        <pc:sldMkLst>
          <pc:docMk/>
          <pc:sldMk cId="2701052977" sldId="25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5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623813063" sldId="26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6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437192771" sldId="26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6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6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6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444122886" sldId="26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611713025" sldId="26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258951071" sldId="26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357445647" sldId="26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8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59696126" sldId="29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500865485" sldId="30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814406776" sldId="31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345380725" sldId="31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969058819" sldId="31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668608927" sldId="31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33637379" sldId="32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32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248594219" sldId="32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028234816" sldId="44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988514400" sldId="45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44479690" sldId="46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103754534" sldId="46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414190399" sldId="46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833520703" sldId="46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636925667" sldId="46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088477245" sldId="47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55505551" sldId="47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737599280" sldId="47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740069519" sldId="47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594713484" sldId="47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552617501" sldId="47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579189157" sldId="167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016477440" sldId="167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881051553" sldId="169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661643656" sldId="169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462254579" sldId="169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509354553" sldId="169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831895103" sldId="170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976438432" sldId="170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849707738" sldId="170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17786726" sldId="170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27242660" sldId="170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36180694" sldId="171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309835098" sldId="171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320634057" sldId="171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072625613" sldId="171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835391602" sldId="171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171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171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171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689020922" sldId="172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691503297" sldId="172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515904470" sldId="172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089277247" sldId="172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298925686" sldId="172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406666041" sldId="172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262072562" sldId="172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29904022" sldId="172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045713345" sldId="173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173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311450347" sldId="173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618179838" sldId="173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180516862" sldId="353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44361766" sldId="354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006378371" sldId="355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17179910" sldId="355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754736105" sldId="448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136360256" sldId="448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417370010" sldId="449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626500234" sldId="449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06999050" sldId="449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55508644" sldId="450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129410561" sldId="450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724297839" sldId="450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227255864" sldId="450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409852090" sldId="450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703243035" sldId="450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624771973" sldId="450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44009683" sldId="450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97375065" sldId="450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275499133" sldId="214141186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317978145" sldId="214141186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691481499" sldId="214141186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69775811" sldId="214141186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760852664" sldId="214141186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777242350" sldId="214141186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951719836" sldId="214141186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923335956" sldId="214141187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688544757" sldId="214141194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105809123" sldId="214141194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504004678" sldId="214141195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668639805" sldId="214141195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6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6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6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7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7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825284917" sldId="214141197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825920468" sldId="214141197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570544910" sldId="214141197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981033797" sldId="214141197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76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647737198" sldId="214141197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679118930" sldId="214141197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811089405" sldId="214141197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160911782" sldId="214141198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145462947" sldId="214141198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547032956" sldId="214141198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365487529" sldId="214141198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4015785371" sldId="214141198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740502181" sldId="214141198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445878642" sldId="214141198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89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90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2529232627" sldId="2141411991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92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3288317676" sldId="2141411993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560634233" sldId="2141411994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0" sldId="2141411995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834625401" sldId="2141411997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966396995" sldId="2141411998"/>
        </pc:sldMkLst>
      </pc:sldChg>
      <pc:sldChg chg="del">
        <pc:chgData name="Darbha, Sirisha" userId="49206864-d32d-4567-a62f-c9078b0f425b" providerId="ADAL" clId="{F749B60E-0E9E-4C2D-9940-68CAA50CB2D4}" dt="2022-08-22T08:21:29.691" v="2" actId="47"/>
        <pc:sldMkLst>
          <pc:docMk/>
          <pc:sldMk cId="1719888416" sldId="2141411999"/>
        </pc:sldMkLst>
      </pc:sldChg>
      <pc:sldMasterChg chg="delSldLayout">
        <pc:chgData name="Darbha, Sirisha" userId="49206864-d32d-4567-a62f-c9078b0f425b" providerId="ADAL" clId="{F749B60E-0E9E-4C2D-9940-68CAA50CB2D4}" dt="2022-08-22T08:21:29.691" v="2" actId="47"/>
        <pc:sldMasterMkLst>
          <pc:docMk/>
          <pc:sldMasterMk cId="4208430645" sldId="2147483648"/>
        </pc:sldMasterMkLst>
        <pc:sldLayoutChg chg="del">
          <pc:chgData name="Darbha, Sirisha" userId="49206864-d32d-4567-a62f-c9078b0f425b" providerId="ADAL" clId="{F749B60E-0E9E-4C2D-9940-68CAA50CB2D4}" dt="2022-08-22T08:21:29.691" v="2" actId="47"/>
          <pc:sldLayoutMkLst>
            <pc:docMk/>
            <pc:sldMasterMk cId="4208430645" sldId="2147483648"/>
            <pc:sldLayoutMk cId="2000022362" sldId="2147483661"/>
          </pc:sldLayoutMkLst>
        </pc:sldLayoutChg>
        <pc:sldLayoutChg chg="del">
          <pc:chgData name="Darbha, Sirisha" userId="49206864-d32d-4567-a62f-c9078b0f425b" providerId="ADAL" clId="{F749B60E-0E9E-4C2D-9940-68CAA50CB2D4}" dt="2022-08-22T08:21:29.691" v="2" actId="47"/>
          <pc:sldLayoutMkLst>
            <pc:docMk/>
            <pc:sldMasterMk cId="4208430645" sldId="2147483648"/>
            <pc:sldLayoutMk cId="3604836177" sldId="2147483662"/>
          </pc:sldLayoutMkLst>
        </pc:sldLayoutChg>
        <pc:sldLayoutChg chg="del">
          <pc:chgData name="Darbha, Sirisha" userId="49206864-d32d-4567-a62f-c9078b0f425b" providerId="ADAL" clId="{F749B60E-0E9E-4C2D-9940-68CAA50CB2D4}" dt="2022-08-22T08:21:29.691" v="2" actId="47"/>
          <pc:sldLayoutMkLst>
            <pc:docMk/>
            <pc:sldMasterMk cId="4208430645" sldId="2147483648"/>
            <pc:sldLayoutMk cId="3059970522" sldId="214748366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467188665175199"/>
          <c:y val="2.12879191059074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600" b="1" i="0" u="sng" strike="noStrike" kern="1200" cap="all" spc="50" baseline="0">
              <a:solidFill>
                <a:schemeClr val="accent2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764232317423801"/>
          <c:y val="0.14988395225464199"/>
          <c:w val="0.49781483611270799"/>
          <c:h val="0.574071618037135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Sanitation System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6E-0D4B-8B2D-869AF16402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6E-0D4B-8B2D-869AF16402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lt1"/>
                    </a:solid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  <a:sym typeface="Times New Roman" panose="0202060305040502030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households connected to sewerage network:</c:v>
                </c:pt>
                <c:pt idx="1">
                  <c:v>households connected to on-site sanitation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6E-0D4B-8B2D-869AF164022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en-US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8.1314918779275006E-2"/>
          <c:y val="0.75845402395829797"/>
          <c:w val="0.79126893216240302"/>
          <c:h val="0.1333437793795050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400" b="1" u="none"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>
                <a:solidFill>
                  <a:schemeClr val="tx1"/>
                </a:solidFill>
                <a:effectLst/>
              </a:rPr>
              <a:t>% Elimination of Manual entry in Manhole &lt; 2m depth</a:t>
            </a:r>
          </a:p>
        </c:rich>
      </c:tx>
      <c:layout>
        <c:manualLayout>
          <c:xMode val="edge"/>
          <c:yMode val="edge"/>
          <c:x val="0.20696762273438099"/>
          <c:y val="4.6495758240333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5397577648229901E-2"/>
          <c:y val="0.398358583096731"/>
          <c:w val="0.97460242235176997"/>
          <c:h val="0.432020073428227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% Elimination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Sheet1!$B$9:$E$9</c:f>
              <c:numCache>
                <c:formatCode>mmm\-yy</c:formatCode>
                <c:ptCount val="4"/>
                <c:pt idx="0">
                  <c:v>44166</c:v>
                </c:pt>
                <c:pt idx="1">
                  <c:v>44197</c:v>
                </c:pt>
                <c:pt idx="2">
                  <c:v>44228</c:v>
                </c:pt>
                <c:pt idx="3">
                  <c:v>44256</c:v>
                </c:pt>
              </c:numCache>
            </c:numRef>
          </c:cat>
          <c:val>
            <c:numRef>
              <c:f>Sheet1!$B$12:$E$12</c:f>
              <c:numCache>
                <c:formatCode>General</c:formatCode>
                <c:ptCount val="4"/>
                <c:pt idx="0" formatCode="0">
                  <c:v>55.036855036855002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A6-0E4E-B827-4D6AF2178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773632"/>
        <c:axId val="262770104"/>
      </c:lineChart>
      <c:dateAx>
        <c:axId val="2627736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770104"/>
        <c:crosses val="autoZero"/>
        <c:auto val="1"/>
        <c:lblOffset val="100"/>
        <c:baseTimeUnit val="months"/>
      </c:dateAx>
      <c:valAx>
        <c:axId val="26277010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6277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7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% Elimination of Manual Scavenging Manhole</a:t>
            </a:r>
            <a:r>
              <a:rPr lang="en-US" sz="1600" b="1" baseline="0" dirty="0">
                <a:solidFill>
                  <a:schemeClr val="tx1"/>
                </a:solidFill>
              </a:rPr>
              <a:t> Depth &gt;2 </a:t>
            </a:r>
            <a:r>
              <a:rPr lang="en-US" sz="1600" b="1" baseline="0" dirty="0" err="1">
                <a:solidFill>
                  <a:schemeClr val="tx1"/>
                </a:solidFill>
              </a:rPr>
              <a:t>mtr</a:t>
            </a:r>
            <a:r>
              <a:rPr lang="en-US" sz="1600" b="1" baseline="0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7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780920389046701E-2"/>
          <c:y val="0.38831941361865502"/>
          <c:w val="0.88613286185554396"/>
          <c:h val="0.304588587972168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% Elimination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05129172085519"/>
                  <c:y val="-0.247356537134206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B6-4B4E-9662-6C9E9540D9E7}"/>
                </c:ext>
              </c:extLst>
            </c:dLbl>
            <c:dLbl>
              <c:idx val="2"/>
              <c:layout>
                <c:manualLayout>
                  <c:x val="-7.6644629643262005E-2"/>
                  <c:y val="-0.1342279583135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6-4B4E-9662-6C9E9540D9E7}"/>
                </c:ext>
              </c:extLst>
            </c:dLbl>
            <c:dLbl>
              <c:idx val="4"/>
              <c:layout>
                <c:manualLayout>
                  <c:x val="-6.5710064406311303E-2"/>
                  <c:y val="7.2151590183073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6-4B4E-9662-6C9E9540D9E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6-4B4E-9662-6C9E9540D9E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B6-4B4E-9662-6C9E9540D9E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B6-4B4E-9662-6C9E9540D9E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B6-4B4E-9662-6C9E9540D9E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B6-4B4E-9662-6C9E9540D9E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B6-4B4E-9662-6C9E9540D9E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B6-4B4E-9662-6C9E9540D9E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B6-4B4E-9662-6C9E9540D9E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B6-4B4E-9662-6C9E9540D9E7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7B6-4B4E-9662-6C9E9540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Sheet1!$B$2:$S$2</c:f>
              <c:numCache>
                <c:formatCode>mmm\-yy</c:formatCode>
                <c:ptCount val="18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</c:numCache>
            </c:numRef>
          </c:cat>
          <c:val>
            <c:numRef>
              <c:f>Sheet1!$B$5:$S$5</c:f>
              <c:numCache>
                <c:formatCode>General</c:formatCode>
                <c:ptCount val="18"/>
                <c:pt idx="0">
                  <c:v>5.45</c:v>
                </c:pt>
                <c:pt idx="1">
                  <c:v>18.66</c:v>
                </c:pt>
                <c:pt idx="2">
                  <c:v>33.33</c:v>
                </c:pt>
                <c:pt idx="3">
                  <c:v>80</c:v>
                </c:pt>
                <c:pt idx="4">
                  <c:v>51.82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7B6-4B4E-9662-6C9E9540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773240"/>
        <c:axId val="262774024"/>
      </c:lineChart>
      <c:dateAx>
        <c:axId val="2627732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774024"/>
        <c:crosses val="autoZero"/>
        <c:auto val="1"/>
        <c:lblOffset val="100"/>
        <c:baseTimeUnit val="months"/>
      </c:dateAx>
      <c:valAx>
        <c:axId val="262774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77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urn:microsoft.com/office/officeart/2005/8/layout/hProcess9#2" loCatId="process" qsTypeId="urn:microsoft.com/office/officeart/2005/8/quickstyle/simple1#2" qsCatId="simple" csTypeId="urn:microsoft.com/office/officeart/2005/8/colors/accent1_2#2" csCatId="accent1" phldr="0"/>
      <dgm:spPr/>
    </dgm:pt>
    <dgm:pt modelId="{220DFBB3-6A2B-48E2-96FE-229E7135E226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latin typeface="Times New Roman Bold" panose="02020603050405020304" charset="0"/>
              <a:cs typeface="Times New Roman Bold" panose="02020603050405020304" charset="0"/>
              <a:sym typeface="+mn-ea"/>
            </a:rPr>
            <a:t>Safety </a:t>
          </a:r>
          <a:endParaRPr lang="en-US" b="1">
            <a:latin typeface="Times New Roman Bold" panose="02020603050405020304" charset="0"/>
            <a:cs typeface="Times New Roman Bold" panose="02020603050405020304" charset="0"/>
          </a:endParaRPr>
        </a:p>
      </dgm:t>
    </dgm:pt>
    <dgm:pt modelId="{6799A159-375E-48BE-AABD-9A2FE821DAF2}" type="parTrans" cxnId="{0A527832-DC2A-471C-80C6-BC821DFAC60D}">
      <dgm:prSet/>
      <dgm:spPr/>
    </dgm:pt>
    <dgm:pt modelId="{3E8FE182-047D-4DBF-B997-A26D7EF167CE}" type="sibTrans" cxnId="{0A527832-DC2A-471C-80C6-BC821DFAC60D}">
      <dgm:prSet/>
      <dgm:spPr/>
    </dgm:pt>
    <dgm:pt modelId="{2BAA06EE-C86F-49AF-99BB-79BA0A7024A5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latin typeface="Times New Roman Bold" panose="02020603050405020304" charset="0"/>
              <a:cs typeface="Times New Roman Bold" panose="02020603050405020304" charset="0"/>
              <a:sym typeface="+mn-ea"/>
            </a:rPr>
            <a:t>Dignity</a:t>
          </a:r>
          <a:endParaRPr lang="en-US" b="1">
            <a:latin typeface="Times New Roman Bold" panose="02020603050405020304" charset="0"/>
            <a:cs typeface="Times New Roman Bold" panose="02020603050405020304" charset="0"/>
          </a:endParaRPr>
        </a:p>
      </dgm:t>
    </dgm:pt>
    <dgm:pt modelId="{A5CFD625-30CE-461F-8B81-D06F77FA42EF}" type="parTrans" cxnId="{7FF108D3-3A21-4243-BA89-3C58B8E10752}">
      <dgm:prSet/>
      <dgm:spPr/>
    </dgm:pt>
    <dgm:pt modelId="{C409FDE6-5B12-4918-B71D-6D01D512B111}" type="sibTrans" cxnId="{7FF108D3-3A21-4243-BA89-3C58B8E10752}">
      <dgm:prSet/>
      <dgm:spPr/>
    </dgm:pt>
    <dgm:pt modelId="{F3610FD5-CB40-4155-A302-E1ED46CA7965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latin typeface="Times New Roman Bold" panose="02020603050405020304" charset="0"/>
              <a:cs typeface="Times New Roman Bold" panose="02020603050405020304" charset="0"/>
              <a:sym typeface="+mn-ea"/>
            </a:rPr>
            <a:t>Social Security</a:t>
          </a:r>
          <a:endParaRPr lang="en-US" b="1">
            <a:latin typeface="Times New Roman Bold" panose="02020603050405020304" charset="0"/>
            <a:cs typeface="Times New Roman Bold" panose="02020603050405020304" charset="0"/>
          </a:endParaRPr>
        </a:p>
      </dgm:t>
    </dgm:pt>
    <dgm:pt modelId="{5412155B-9E11-4BF1-82F9-EADF6AFF0F60}" type="parTrans" cxnId="{2C132719-90A3-4433-80EC-FD6C4E0A39B5}">
      <dgm:prSet/>
      <dgm:spPr/>
    </dgm:pt>
    <dgm:pt modelId="{0E659347-3E53-4D9E-9630-9B59FF0356FD}" type="sibTrans" cxnId="{2C132719-90A3-4433-80EC-FD6C4E0A39B5}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519AA11-3B69-47B3-9DC2-E8C1B4838C53}" type="presOf" srcId="{0F9C1A87-648F-4FA3-8298-F7FF69248063}" destId="{FF5EBCE2-33A1-4410-8CCE-241621ACBF4A}" srcOrd="0" destOrd="0" presId="urn:microsoft.com/office/officeart/2005/8/layout/hProcess9#2"/>
    <dgm:cxn modelId="{2C132719-90A3-4433-80EC-FD6C4E0A39B5}" srcId="{0F9C1A87-648F-4FA3-8298-F7FF69248063}" destId="{F3610FD5-CB40-4155-A302-E1ED46CA7965}" srcOrd="2" destOrd="0" parTransId="{5412155B-9E11-4BF1-82F9-EADF6AFF0F60}" sibTransId="{0E659347-3E53-4D9E-9630-9B59FF0356FD}"/>
    <dgm:cxn modelId="{0A527832-DC2A-471C-80C6-BC821DFAC60D}" srcId="{0F9C1A87-648F-4FA3-8298-F7FF69248063}" destId="{220DFBB3-6A2B-48E2-96FE-229E7135E226}" srcOrd="0" destOrd="0" parTransId="{6799A159-375E-48BE-AABD-9A2FE821DAF2}" sibTransId="{3E8FE182-047D-4DBF-B997-A26D7EF167CE}"/>
    <dgm:cxn modelId="{51781D85-1CCA-4811-9CC0-FDE7216FB656}" type="presOf" srcId="{2BAA06EE-C86F-49AF-99BB-79BA0A7024A5}" destId="{B0141BFD-552C-43F6-9DD9-B107954BE5A0}" srcOrd="0" destOrd="0" presId="urn:microsoft.com/office/officeart/2005/8/layout/hProcess9#2"/>
    <dgm:cxn modelId="{4D5ACCC8-A65B-46CB-99FD-BFCFF0526B0B}" type="presOf" srcId="{F3610FD5-CB40-4155-A302-E1ED46CA7965}" destId="{42404743-5237-4B72-A3D1-12E21DAAED91}" srcOrd="0" destOrd="0" presId="urn:microsoft.com/office/officeart/2005/8/layout/hProcess9#2"/>
    <dgm:cxn modelId="{55735CC9-35B5-4790-815A-C5B15CC5E900}" type="presOf" srcId="{220DFBB3-6A2B-48E2-96FE-229E7135E226}" destId="{88977C2E-9DA8-43F7-869A-FA4A7946B9D0}" srcOrd="0" destOrd="0" presId="urn:microsoft.com/office/officeart/2005/8/layout/hProcess9#2"/>
    <dgm:cxn modelId="{7FF108D3-3A21-4243-BA89-3C58B8E10752}" srcId="{0F9C1A87-648F-4FA3-8298-F7FF69248063}" destId="{2BAA06EE-C86F-49AF-99BB-79BA0A7024A5}" srcOrd="1" destOrd="0" parTransId="{A5CFD625-30CE-461F-8B81-D06F77FA42EF}" sibTransId="{C409FDE6-5B12-4918-B71D-6D01D512B111}"/>
    <dgm:cxn modelId="{842238BC-000F-4FB5-91FB-69CB54B8CA9F}" type="presParOf" srcId="{FF5EBCE2-33A1-4410-8CCE-241621ACBF4A}" destId="{5C766BF9-8E89-4CF9-B19C-78006AB9D0FF}" srcOrd="0" destOrd="0" presId="urn:microsoft.com/office/officeart/2005/8/layout/hProcess9#2"/>
    <dgm:cxn modelId="{5455F786-25FE-4A13-AF67-54E0766EBAE7}" type="presParOf" srcId="{FF5EBCE2-33A1-4410-8CCE-241621ACBF4A}" destId="{44C3D485-6283-4E5E-8A42-8B1B6385595E}" srcOrd="1" destOrd="0" presId="urn:microsoft.com/office/officeart/2005/8/layout/hProcess9#2"/>
    <dgm:cxn modelId="{B0963A0D-1C30-49D7-9966-93C271C64795}" type="presParOf" srcId="{44C3D485-6283-4E5E-8A42-8B1B6385595E}" destId="{88977C2E-9DA8-43F7-869A-FA4A7946B9D0}" srcOrd="0" destOrd="0" presId="urn:microsoft.com/office/officeart/2005/8/layout/hProcess9#2"/>
    <dgm:cxn modelId="{5078E62F-733D-4A65-B3BB-F3A0CFC590AD}" type="presParOf" srcId="{44C3D485-6283-4E5E-8A42-8B1B6385595E}" destId="{409696F9-775D-4DF9-8C31-B566981A86A8}" srcOrd="1" destOrd="0" presId="urn:microsoft.com/office/officeart/2005/8/layout/hProcess9#2"/>
    <dgm:cxn modelId="{E76E3505-32C5-4BDB-9FD4-4566C8CF36F3}" type="presParOf" srcId="{44C3D485-6283-4E5E-8A42-8B1B6385595E}" destId="{B0141BFD-552C-43F6-9DD9-B107954BE5A0}" srcOrd="2" destOrd="0" presId="urn:microsoft.com/office/officeart/2005/8/layout/hProcess9#2"/>
    <dgm:cxn modelId="{EBCF47F0-4BEF-4DEB-A4D1-5234DCB7D6B5}" type="presParOf" srcId="{44C3D485-6283-4E5E-8A42-8B1B6385595E}" destId="{1B3EEB7B-99F3-4351-A080-D5700D4E3F26}" srcOrd="3" destOrd="0" presId="urn:microsoft.com/office/officeart/2005/8/layout/hProcess9#2"/>
    <dgm:cxn modelId="{2B885840-DB01-4B93-899D-6014DED39C6F}" type="presParOf" srcId="{44C3D485-6283-4E5E-8A42-8B1B6385595E}" destId="{42404743-5237-4B72-A3D1-12E21DAAED91}" srcOrd="4" destOrd="0" presId="urn:microsoft.com/office/officeart/2005/8/layout/hProcess9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6BF9-8E89-4CF9-B19C-78006AB9D0FF}">
      <dsp:nvSpPr>
        <dsp:cNvPr id="0" name=""/>
        <dsp:cNvSpPr/>
      </dsp:nvSpPr>
      <dsp:spPr>
        <a:xfrm>
          <a:off x="696182" y="0"/>
          <a:ext cx="7890065" cy="1270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77C2E-9DA8-43F7-869A-FA4A7946B9D0}">
      <dsp:nvSpPr>
        <dsp:cNvPr id="0" name=""/>
        <dsp:cNvSpPr/>
      </dsp:nvSpPr>
      <dsp:spPr bwMode="white">
        <a:xfrm>
          <a:off x="0" y="380999"/>
          <a:ext cx="2784729" cy="50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 Bold" panose="02020603050405020304" charset="0"/>
              <a:cs typeface="Times New Roman Bold" panose="02020603050405020304" charset="0"/>
              <a:sym typeface="+mn-ea"/>
            </a:rPr>
            <a:t>Safety </a:t>
          </a:r>
          <a:endParaRPr lang="en-US" sz="2000" b="1" kern="1200">
            <a:latin typeface="Times New Roman Bold" panose="02020603050405020304" charset="0"/>
            <a:cs typeface="Times New Roman Bold" panose="02020603050405020304" charset="0"/>
          </a:endParaRPr>
        </a:p>
      </dsp:txBody>
      <dsp:txXfrm>
        <a:off x="24799" y="405798"/>
        <a:ext cx="2735131" cy="458402"/>
      </dsp:txXfrm>
    </dsp:sp>
    <dsp:sp modelId="{B0141BFD-552C-43F6-9DD9-B107954BE5A0}">
      <dsp:nvSpPr>
        <dsp:cNvPr id="0" name=""/>
        <dsp:cNvSpPr/>
      </dsp:nvSpPr>
      <dsp:spPr bwMode="white">
        <a:xfrm>
          <a:off x="3248850" y="380999"/>
          <a:ext cx="2784729" cy="50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 Bold" panose="02020603050405020304" charset="0"/>
              <a:cs typeface="Times New Roman Bold" panose="02020603050405020304" charset="0"/>
              <a:sym typeface="+mn-ea"/>
            </a:rPr>
            <a:t>Dignity</a:t>
          </a:r>
          <a:endParaRPr lang="en-US" sz="2000" b="1" kern="1200">
            <a:latin typeface="Times New Roman Bold" panose="02020603050405020304" charset="0"/>
            <a:cs typeface="Times New Roman Bold" panose="02020603050405020304" charset="0"/>
          </a:endParaRPr>
        </a:p>
      </dsp:txBody>
      <dsp:txXfrm>
        <a:off x="3273649" y="405798"/>
        <a:ext cx="2735131" cy="458402"/>
      </dsp:txXfrm>
    </dsp:sp>
    <dsp:sp modelId="{42404743-5237-4B72-A3D1-12E21DAAED91}">
      <dsp:nvSpPr>
        <dsp:cNvPr id="0" name=""/>
        <dsp:cNvSpPr/>
      </dsp:nvSpPr>
      <dsp:spPr bwMode="white">
        <a:xfrm>
          <a:off x="6497701" y="380999"/>
          <a:ext cx="2784729" cy="50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imes New Roman Bold" panose="02020603050405020304" charset="0"/>
              <a:cs typeface="Times New Roman Bold" panose="02020603050405020304" charset="0"/>
              <a:sym typeface="+mn-ea"/>
            </a:rPr>
            <a:t>Social Security</a:t>
          </a:r>
          <a:endParaRPr lang="en-US" sz="2000" b="1" kern="1200">
            <a:latin typeface="Times New Roman Bold" panose="02020603050405020304" charset="0"/>
            <a:cs typeface="Times New Roman Bold" panose="02020603050405020304" charset="0"/>
          </a:endParaRPr>
        </a:p>
      </dsp:txBody>
      <dsp:txXfrm>
        <a:off x="6522500" y="405798"/>
        <a:ext cx="2735131" cy="458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2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6B55A-3CA8-6640-8192-D598D8890763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C7C2-A9E5-9E41-9D36-1DF3DB9C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7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A3417-8320-4FBC-B5D8-B602A48AB4E9}" type="slidenum">
              <a:rPr lang="en-US" altLang="en-US" smtClean="0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FD6F-A791-13E7-3A41-5A0FC2BD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5E267-6E69-0488-F9E6-277CDD8F3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9956-37EE-11C5-A13D-2044ACB8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D538C-AAC6-1AA5-7D53-EC997532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1FFB-3BCF-5F2B-CDC6-5BAC7A40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6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8AF8-BC04-1D53-B310-0A2084C4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D43ED-8BEC-F48D-5C33-7B8352B79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2899-8290-DDBA-72F0-2A78CD51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C57DB-815A-96C3-7D19-8CFF4D22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423CB-CCFD-B57D-41D9-F1AE0DF2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9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D9CC36-CA3A-1A2A-791C-30F147E10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A6ABD-DC9E-B564-C091-C4E2080C5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70012-8D7D-E9C8-70DD-FD39F685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9735E-01CC-EFCD-FBDA-9E1EA0FA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3DF53-2536-F6EF-26F5-68FBD4DC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7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22A0-1A94-6EBD-6318-96F03ABF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98F2E-10DD-EABB-FA20-AFDEFADB4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9E39D-109D-862C-09EE-485C1703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6021-9936-C24A-2D08-ADE6BEA9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BA739-52B4-3C0A-D82A-FC053AF3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83AB-17EC-D802-1B9C-9641BB95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5CB79-4919-1A53-4856-E7A9DAC6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61728-328E-18A5-B1FF-9A47F824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1118-7809-030F-F288-F3249A15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E736-D6B2-302F-39E8-53DCB04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4D7B-35DE-C653-FEF5-1362CF83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08A86-F2C1-714A-EC27-D96811E39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110AC-B2FD-9FB9-CA15-F08FF7EA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6DAAC-6154-5361-E398-21A706EC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5280D-8534-4FD3-17DC-2CC3C9B7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FEB9A-85C5-F102-377A-30465E81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0792-CF14-09A2-E850-83720A6C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1FCDC-8C0A-EBCA-375F-42A9C47D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DE328-D9AF-2D1E-0BEA-5770D5D4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96965-5D04-9BF6-83A3-A4FA1BAAB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AEA3D-C88A-E51D-655C-88743638E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0D935-46A3-DF65-5F68-0829A50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6F927-AD3E-D3FA-6B31-3F113A3A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F020F-0E92-58BB-3596-246F28CD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DAA2-2577-BF2C-FDEE-B0C23AED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7A665-A7A9-827C-2749-7C606625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C5D14-48A3-0E5E-6762-6917ED67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5C8E5-2230-9A94-BF49-B4E6932B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D2A66-8DA3-664D-EE7D-A95E4C04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D65E-BF8A-7314-BBC3-B0255A14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045D4-8A95-F518-C7D8-EA213E72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92CB-3327-EA31-A5C1-8D0CB884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A8C2-40F6-C23A-EC9C-F9DBB94D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8DB3F-1FBF-9B21-0E78-01280344C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BB0B-544A-78B8-BD75-CBEABABF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66234-680D-BE45-218E-155B3AA0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0E7D8-C843-E13D-E63A-80DF5B19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3B94B-09CD-519C-6885-132FB033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E5FD7-CC3F-D70C-89D8-1B90A147D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AEFBD-0C55-211A-4741-A1BDCEB49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002C4-CDE9-B655-88FC-4AB1806A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2A9AC-5822-B1CB-2316-481EAB75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57FFE-E0D5-BE1D-D08C-F099B4C3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DFFB9-BBD4-305A-2112-5685274B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25E8B-D5E4-DCFD-1DF3-105011FA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A776E-9C46-453F-3AD1-1BAFAB0F7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B9960-42AD-D8ED-6444-817B0F47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0724-63FA-BADE-1030-2A745634C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9.pn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5413-6F69-C6BD-4DB5-1B0DC1BA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494" y="-144379"/>
            <a:ext cx="2481012" cy="1325563"/>
          </a:xfrm>
        </p:spPr>
        <p:txBody>
          <a:bodyPr/>
          <a:lstStyle/>
          <a:p>
            <a:r>
              <a:rPr lang="en-US" dirty="0"/>
              <a:t>Hoarding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B34311-0C38-255D-3EC4-1D3C76360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70007"/>
          </a:xfrm>
        </p:spPr>
      </p:pic>
    </p:spTree>
    <p:extLst>
      <p:ext uri="{BB962C8B-B14F-4D97-AF65-F5344CB8AC3E}">
        <p14:creationId xmlns:p14="http://schemas.microsoft.com/office/powerpoint/2010/main" val="143590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349250"/>
            <a:ext cx="11227435" cy="905510"/>
          </a:xfrm>
        </p:spPr>
        <p:txBody>
          <a:bodyPr/>
          <a:lstStyle/>
          <a:p>
            <a:r>
              <a:rPr lang="en-US" sz="3200" b="1" u="sng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Sanitation Infrastructure “Pre-</a:t>
            </a:r>
            <a:r>
              <a:rPr lang="en-US" sz="3200" b="1" u="sng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SmSC”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78179"/>
              </p:ext>
            </p:extLst>
          </p:nvPr>
        </p:nvGraphicFramePr>
        <p:xfrm>
          <a:off x="609600" y="1444625"/>
          <a:ext cx="10231789" cy="5046345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575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2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S.No</a:t>
                      </a:r>
                      <a:endParaRPr lang="en-US" altLang="en-US" sz="20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Name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of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Maintenance Machine</a:t>
                      </a:r>
                    </a:p>
                  </a:txBody>
                  <a:tcPr marL="0" marR="0" marT="0" marB="0" anchor="ctr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Number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of Vehicles</a:t>
                      </a:r>
                    </a:p>
                    <a:p>
                      <a:pPr indent="0" algn="ctr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(Nov 2020)</a:t>
                      </a:r>
                    </a:p>
                  </a:txBody>
                  <a:tcPr marL="0" marR="0" marT="0" marB="0" anchor="ctr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Requirement as per </a:t>
                      </a:r>
                      <a:r>
                        <a:rPr lang="en-US" sz="2000" u="sng" dirty="0">
                          <a:solidFill>
                            <a:schemeClr val="accent2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CPHEEO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Manual</a:t>
                      </a:r>
                    </a:p>
                  </a:txBody>
                  <a:tcPr marL="12700" marR="12700" marT="12700" anchor="ctr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Number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of Vehicles</a:t>
                      </a:r>
                    </a:p>
                    <a:p>
                      <a:pPr indent="0" algn="ctr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</a:t>
                      </a:r>
                      <a:r>
                        <a:rPr lang="en-US" altLang="en-I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July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2022)</a:t>
                      </a:r>
                    </a:p>
                  </a:txBody>
                  <a:tcPr marL="0" marR="0" marT="0" marB="0" anchor="ctr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Combination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Hydrovac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Equipment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Number of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Grabbers/Desilting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Machines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3.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Number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of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standard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de-sludging</a:t>
                      </a: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vehicles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I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4.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Sewer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Inspection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Camera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Apparatus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5.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Hydro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Jetting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Machines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6.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Power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Bucket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machine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7.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Power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Rodding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Apparatus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8.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Hydraulic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Sewer</a:t>
                      </a: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Root cutters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IN" altLang="en-US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>
                    <a:lnL w="28575">
                      <a:solidFill>
                        <a:schemeClr val="bg1"/>
                      </a:solidFill>
                      <a:prstDash val="sysDash"/>
                    </a:lnL>
                    <a:lnR w="28575">
                      <a:solidFill>
                        <a:schemeClr val="bg1"/>
                      </a:solidFill>
                      <a:prstDash val="sysDash"/>
                    </a:lnR>
                    <a:lnT w="28575">
                      <a:solidFill>
                        <a:schemeClr val="bg1"/>
                      </a:solidFill>
                      <a:prstDash val="sysDash"/>
                    </a:lnT>
                    <a:lnB w="28575">
                      <a:solidFill>
                        <a:schemeClr val="bg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 descr="WhatsApp Image 2022-05-05 at 12.44.44 PM (1)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10" y="1102361"/>
            <a:ext cx="2811652" cy="1679592"/>
          </a:xfrm>
          <a:prstGeom prst="rect">
            <a:avLst/>
          </a:prstGeom>
        </p:spPr>
      </p:pic>
      <p:pic>
        <p:nvPicPr>
          <p:cNvPr id="23" name="image1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005" y="1102360"/>
            <a:ext cx="3028345" cy="1671431"/>
          </a:xfrm>
          <a:prstGeom prst="rect">
            <a:avLst/>
          </a:prstGeom>
        </p:spPr>
      </p:pic>
      <p:pic>
        <p:nvPicPr>
          <p:cNvPr id="25" name="image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987" y="1102360"/>
            <a:ext cx="2956084" cy="16714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/>
        </p:nvSpPr>
        <p:spPr>
          <a:xfrm>
            <a:off x="1474773" y="495245"/>
            <a:ext cx="8954135" cy="292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sz="28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  <a:sym typeface="+mn-ea"/>
              </a:rPr>
              <a:t>Sanitation Infrastructure “Present Day”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1210" y="2222723"/>
            <a:ext cx="15100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Super Sucker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55247" y="2222723"/>
            <a:ext cx="1959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Jetting Machine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83207" y="2197088"/>
            <a:ext cx="1959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Jetting Machine</a:t>
            </a:r>
          </a:p>
        </p:txBody>
      </p:sp>
      <p:pic>
        <p:nvPicPr>
          <p:cNvPr id="13" name="image2.png">
            <a:extLst>
              <a:ext uri="{FF2B5EF4-FFF2-40B4-BE49-F238E27FC236}">
                <a16:creationId xmlns:a16="http://schemas.microsoft.com/office/drawing/2014/main" id="{EEFA7D25-F400-4910-9DBA-5B2CC363EA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34" y="2854102"/>
            <a:ext cx="1595902" cy="2439266"/>
          </a:xfrm>
          <a:prstGeom prst="rect">
            <a:avLst/>
          </a:prstGeom>
        </p:spPr>
      </p:pic>
      <p:pic>
        <p:nvPicPr>
          <p:cNvPr id="14" name="image3.png">
            <a:extLst>
              <a:ext uri="{FF2B5EF4-FFF2-40B4-BE49-F238E27FC236}">
                <a16:creationId xmlns:a16="http://schemas.microsoft.com/office/drawing/2014/main" id="{3A2A1D63-974B-4DF3-9F61-B2778DB527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708" y="1090616"/>
            <a:ext cx="980085" cy="1671431"/>
          </a:xfrm>
          <a:prstGeom prst="rect">
            <a:avLst/>
          </a:prstGeom>
        </p:spPr>
      </p:pic>
      <p:pic>
        <p:nvPicPr>
          <p:cNvPr id="15" name="image14.png">
            <a:extLst>
              <a:ext uri="{FF2B5EF4-FFF2-40B4-BE49-F238E27FC236}">
                <a16:creationId xmlns:a16="http://schemas.microsoft.com/office/drawing/2014/main" id="{7D298AE9-F22F-44C3-B97F-39304446AF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493" y="2856830"/>
            <a:ext cx="1478208" cy="2436538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79C51FC5-0EC0-4A0D-BA04-A8F23216B3BC}"/>
              </a:ext>
            </a:extLst>
          </p:cNvPr>
          <p:cNvSpPr txBox="1"/>
          <p:nvPr/>
        </p:nvSpPr>
        <p:spPr>
          <a:xfrm>
            <a:off x="9989708" y="2131135"/>
            <a:ext cx="140517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Jetting Machine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A5ECF59D-5322-4328-8F62-20BD160D28F2}"/>
              </a:ext>
            </a:extLst>
          </p:cNvPr>
          <p:cNvSpPr txBox="1"/>
          <p:nvPr/>
        </p:nvSpPr>
        <p:spPr>
          <a:xfrm>
            <a:off x="748849" y="4664452"/>
            <a:ext cx="20381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Suction cum Jetting Machine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823C813C-1857-4816-9956-B8B88950A955}"/>
              </a:ext>
            </a:extLst>
          </p:cNvPr>
          <p:cNvSpPr txBox="1"/>
          <p:nvPr/>
        </p:nvSpPr>
        <p:spPr>
          <a:xfrm>
            <a:off x="2479493" y="4698065"/>
            <a:ext cx="1959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Grabber</a:t>
            </a:r>
          </a:p>
        </p:txBody>
      </p:sp>
      <p:pic>
        <p:nvPicPr>
          <p:cNvPr id="19" name="Picture 18" descr="WhatsApp Image 2021-07-03 at 23.58.29">
            <a:extLst>
              <a:ext uri="{FF2B5EF4-FFF2-40B4-BE49-F238E27FC236}">
                <a16:creationId xmlns:a16="http://schemas.microsoft.com/office/drawing/2014/main" id="{DB7697FE-0F19-48F2-9411-8955A49890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1058" y="2854102"/>
            <a:ext cx="3634518" cy="2436538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CA91A7B2-C0A9-40A2-8C81-F97C61D10459}"/>
              </a:ext>
            </a:extLst>
          </p:cNvPr>
          <p:cNvSpPr txBox="1"/>
          <p:nvPr/>
        </p:nvSpPr>
        <p:spPr>
          <a:xfrm>
            <a:off x="4051058" y="4656163"/>
            <a:ext cx="176291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Jetting Machine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D8C51EA4-721F-41F4-B46C-2A521FB405B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8933" y="2842248"/>
            <a:ext cx="3199608" cy="167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3F3785B-104D-4E35-8F3F-ECFF3CBB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32" y="4569471"/>
            <a:ext cx="3192501" cy="1793283"/>
          </a:xfrm>
          <a:prstGeom prst="rect">
            <a:avLst/>
          </a:prstGeom>
        </p:spPr>
      </p:pic>
      <p:pic>
        <p:nvPicPr>
          <p:cNvPr id="27" name="image11.png">
            <a:extLst>
              <a:ext uri="{FF2B5EF4-FFF2-40B4-BE49-F238E27FC236}">
                <a16:creationId xmlns:a16="http://schemas.microsoft.com/office/drawing/2014/main" id="{40F3F14E-F22C-476F-AA0E-84C6FCABA4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0752" y="8852767"/>
            <a:ext cx="5104130" cy="3027680"/>
          </a:xfrm>
          <a:prstGeom prst="rect">
            <a:avLst/>
          </a:prstGeom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1534640B-1763-4408-90A3-0567E31F1A51}"/>
              </a:ext>
            </a:extLst>
          </p:cNvPr>
          <p:cNvSpPr txBox="1"/>
          <p:nvPr/>
        </p:nvSpPr>
        <p:spPr>
          <a:xfrm>
            <a:off x="7179752" y="10932392"/>
            <a:ext cx="37090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Suction cum Jetting Machine</a:t>
            </a:r>
          </a:p>
        </p:txBody>
      </p:sp>
      <p:sp>
        <p:nvSpPr>
          <p:cNvPr id="29" name="Text Box 1">
            <a:extLst>
              <a:ext uri="{FF2B5EF4-FFF2-40B4-BE49-F238E27FC236}">
                <a16:creationId xmlns:a16="http://schemas.microsoft.com/office/drawing/2014/main" id="{BE3A24EF-9D28-4C0A-9450-38A294292A35}"/>
              </a:ext>
            </a:extLst>
          </p:cNvPr>
          <p:cNvSpPr txBox="1"/>
          <p:nvPr/>
        </p:nvSpPr>
        <p:spPr>
          <a:xfrm>
            <a:off x="7917980" y="5798488"/>
            <a:ext cx="2774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Desludging Machine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01678F3F-5784-4577-9D14-580A1AD29A16}"/>
              </a:ext>
            </a:extLst>
          </p:cNvPr>
          <p:cNvSpPr txBox="1"/>
          <p:nvPr/>
        </p:nvSpPr>
        <p:spPr>
          <a:xfrm>
            <a:off x="7863012" y="3924312"/>
            <a:ext cx="2774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Desludging Machine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380" y="233045"/>
            <a:ext cx="8440420" cy="31623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cap="all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  <a:sym typeface="+mn-ea"/>
              </a:rPr>
              <a:t>Manhole to Machine-hole since Jan 2021</a:t>
            </a:r>
          </a:p>
        </p:txBody>
      </p:sp>
      <p:pic>
        <p:nvPicPr>
          <p:cNvPr id="6" name="Picture 5" descr="WhatsApp Image 2022-08-02 at 4.33.30 PM (1)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0949" y="837566"/>
            <a:ext cx="1693156" cy="2939306"/>
          </a:xfrm>
          <a:prstGeom prst="rect">
            <a:avLst/>
          </a:prstGeom>
        </p:spPr>
      </p:pic>
      <p:pic>
        <p:nvPicPr>
          <p:cNvPr id="10" name="Picture 9" descr="WhatsApp Image 2022-08-02 at 4.33.31 PM (1)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800" y="837566"/>
            <a:ext cx="2022190" cy="2939306"/>
          </a:xfrm>
          <a:prstGeom prst="rect">
            <a:avLst/>
          </a:prstGeom>
        </p:spPr>
      </p:pic>
      <p:pic>
        <p:nvPicPr>
          <p:cNvPr id="8" name="Content Placeholder 7" descr="WhatsApp Image 2022-08-02 at 4.33.32 PM (1)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71" y="837565"/>
            <a:ext cx="2419984" cy="293930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10965" y="3156585"/>
            <a:ext cx="2419985" cy="5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Grab Machine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023799" y="3090280"/>
            <a:ext cx="224409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Power Bucket Machine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92417" y="3105834"/>
            <a:ext cx="196656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Suction cum Jetting Machine</a:t>
            </a:r>
          </a:p>
        </p:txBody>
      </p:sp>
      <p:pic>
        <p:nvPicPr>
          <p:cNvPr id="11" name="Picture 10" descr="WhatsApp Image 2022-02-26 at 09.28.30">
            <a:extLst>
              <a:ext uri="{FF2B5EF4-FFF2-40B4-BE49-F238E27FC236}">
                <a16:creationId xmlns:a16="http://schemas.microsoft.com/office/drawing/2014/main" id="{389F9C8C-7FCC-4C0C-BF21-291DB60E05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271" y="3947563"/>
            <a:ext cx="2634397" cy="1770750"/>
          </a:xfrm>
          <a:prstGeom prst="rect">
            <a:avLst/>
          </a:prstGeom>
        </p:spPr>
      </p:pic>
      <p:pic>
        <p:nvPicPr>
          <p:cNvPr id="12" name="Picture 11" descr="WhatsApp Image 2022-02-26 at 09.23.06">
            <a:extLst>
              <a:ext uri="{FF2B5EF4-FFF2-40B4-BE49-F238E27FC236}">
                <a16:creationId xmlns:a16="http://schemas.microsoft.com/office/drawing/2014/main" id="{F315308F-D2E9-4A70-8184-D4E53C5192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631" y="3942294"/>
            <a:ext cx="2621369" cy="1775094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B67D7799-A156-4FB1-A91F-187360180009}"/>
              </a:ext>
            </a:extLst>
          </p:cNvPr>
          <p:cNvSpPr txBox="1"/>
          <p:nvPr/>
        </p:nvSpPr>
        <p:spPr>
          <a:xfrm>
            <a:off x="711271" y="5190627"/>
            <a:ext cx="2774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Super Sucker Machine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20F090C-E3F0-404C-9BDA-D834B2552B03}"/>
              </a:ext>
            </a:extLst>
          </p:cNvPr>
          <p:cNvSpPr txBox="1"/>
          <p:nvPr/>
        </p:nvSpPr>
        <p:spPr>
          <a:xfrm>
            <a:off x="3596843" y="5190627"/>
            <a:ext cx="2774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Power Bucket Machine</a:t>
            </a:r>
          </a:p>
        </p:txBody>
      </p:sp>
      <p:pic>
        <p:nvPicPr>
          <p:cNvPr id="15" name="Picture 14" descr="WhatsApp Image 2022-08-02 at 4.33.30 PM">
            <a:extLst>
              <a:ext uri="{FF2B5EF4-FFF2-40B4-BE49-F238E27FC236}">
                <a16:creationId xmlns:a16="http://schemas.microsoft.com/office/drawing/2014/main" id="{7327FF4F-E95B-4BAC-B726-7D29C0670F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087" y="837565"/>
            <a:ext cx="1823982" cy="2939306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E338627F-FB6A-4583-9CDF-925A22E4A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0073" y="837565"/>
            <a:ext cx="2112605" cy="293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5371D4B6-5BFA-44F9-A384-AD9252C89A6D}"/>
              </a:ext>
            </a:extLst>
          </p:cNvPr>
          <p:cNvSpPr txBox="1"/>
          <p:nvPr/>
        </p:nvSpPr>
        <p:spPr>
          <a:xfrm>
            <a:off x="7203926" y="3057595"/>
            <a:ext cx="211699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Super Sucker Machine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E4BB3AF-A017-49C8-B7F5-18A909583728}"/>
              </a:ext>
            </a:extLst>
          </p:cNvPr>
          <p:cNvSpPr txBox="1"/>
          <p:nvPr/>
        </p:nvSpPr>
        <p:spPr>
          <a:xfrm>
            <a:off x="9357015" y="3130540"/>
            <a:ext cx="18984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Power Bucket Machine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746125" y="640715"/>
            <a:ext cx="10699750" cy="3898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r>
              <a:rPr lang="en-US" altLang="en-US" sz="2800" b="1" cap="all" dirty="0">
                <a:solidFill>
                  <a:schemeClr val="tx1"/>
                </a:solidFill>
                <a:uFillTx/>
              </a:rPr>
              <a:t>Deployment of Small Suction and Jetting Machine</a:t>
            </a:r>
          </a:p>
        </p:txBody>
      </p:sp>
      <p:sp>
        <p:nvSpPr>
          <p:cNvPr id="8704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78560" y="6511737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BC0AE-E63B-4202-9DC3-732279E18B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4206" y="5506893"/>
            <a:ext cx="47636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530" indent="-17653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Maximum Manhole  up to 2 Mtr Situated at back alley or non road area</a:t>
            </a:r>
          </a:p>
          <a:p>
            <a:pPr marL="176530" indent="-17653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No approach for big vehicle due to encroachment.</a:t>
            </a:r>
          </a:p>
          <a:p>
            <a:pPr marL="176530" indent="-17653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Unsafe condition at non road area for movement of big vehicle.</a:t>
            </a:r>
          </a:p>
          <a:p>
            <a:pPr marL="176530" indent="-17653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Demand of customer for mechanized cleaning.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71976" y="5170323"/>
            <a:ext cx="3735817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Benefits :- </a:t>
            </a:r>
          </a:p>
          <a:p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After deployment of </a:t>
            </a:r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small suction and small jetting machine developed on TATA Intra it is easily reached up to narrow alley / non road area and not required to enter workmen inside manhole for cleaning.   </a:t>
            </a:r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59285" y="5137561"/>
            <a:ext cx="3621307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Challenges:</a:t>
            </a:r>
            <a:endParaRPr lang="en-IN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780337" y="1600505"/>
            <a:ext cx="86727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Small Jetting Machine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(New) 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689025" y="3786744"/>
            <a:ext cx="8446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Small Suction Machine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(New) 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3042" y="1358800"/>
            <a:ext cx="2671036" cy="17342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6127" y="3186217"/>
            <a:ext cx="2671036" cy="180491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548175"/>
            <a:ext cx="2247354" cy="33087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492" y="1548175"/>
            <a:ext cx="2324336" cy="327157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Arrow: Right 1"/>
          <p:cNvSpPr/>
          <p:nvPr/>
        </p:nvSpPr>
        <p:spPr bwMode="auto">
          <a:xfrm>
            <a:off x="6561117" y="2948702"/>
            <a:ext cx="449283" cy="3900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835785" y="310515"/>
            <a:ext cx="897763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HAND MADE EQUIPMENT TO STOP HUMAN ENTRY</a:t>
            </a:r>
          </a:p>
        </p:txBody>
      </p:sp>
      <p:sp>
        <p:nvSpPr>
          <p:cNvPr id="8704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BC0AE-E63B-4202-9DC3-732279E18B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Desilting G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610" y="2098370"/>
            <a:ext cx="1600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6046" y="5677461"/>
            <a:ext cx="189427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Hand Grab for removing Silt/Material</a:t>
            </a:r>
            <a:endParaRPr kumimoji="0" lang="en-I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6330" y="1181100"/>
            <a:ext cx="2057401" cy="27728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32909" y="3971439"/>
            <a:ext cx="4391891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Hand Tools  for removing Silt/Material from deep Manhole</a:t>
            </a:r>
            <a:endParaRPr kumimoji="0" lang="en-I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7" name="Picture 8" descr="G:\Surat\Pic\IMG_20170920_1058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090" y="1181100"/>
            <a:ext cx="170411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8153400" y="4950691"/>
            <a:ext cx="187885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Hand Tools  for removing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Plastics, Thermos coal</a:t>
            </a:r>
            <a:endParaRPr kumimoji="0" lang="en-I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9" name="Picture 4" descr="G:\Surat\Pic\IMG_20170920_1057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1945" y="3118716"/>
            <a:ext cx="1704110" cy="18319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" name="Picture 7" descr="G:\Surat\Pic\IMG_20170920_10555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462" y="1181099"/>
            <a:ext cx="1916137" cy="277286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931" y="4633158"/>
            <a:ext cx="3657598" cy="1543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54765" y="6160184"/>
            <a:ext cx="4572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Hand Tools  for removing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Plastics, Thermos coal from Sewer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4" name="Picture 2" descr="Light Bulb Drawing — How To Draw A Light Bulb Step By Step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02"/>
          <a:stretch>
            <a:fillRect/>
          </a:stretch>
        </p:blipFill>
        <p:spPr bwMode="auto">
          <a:xfrm>
            <a:off x="1139825" y="1068366"/>
            <a:ext cx="1066800" cy="13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4496" y="1181101"/>
            <a:ext cx="2057401" cy="27728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7" descr="G:\Surat\Pic\IMG_20170920_10555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0628" y="1181100"/>
            <a:ext cx="1916137" cy="27728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773555" y="403225"/>
            <a:ext cx="891222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altLang="en-US" sz="2800" cap="all" dirty="0">
                <a:solidFill>
                  <a:schemeClr val="tx1"/>
                </a:solidFill>
                <a:uFillTx/>
              </a:rPr>
              <a:t>Activity time after final Implementation </a:t>
            </a:r>
          </a:p>
        </p:txBody>
      </p:sp>
      <p:sp>
        <p:nvSpPr>
          <p:cNvPr id="95236" name="Slide Number Placeholder 1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48DA93-CEA7-441B-8FAB-6EA6BBF2EBDF}" type="slidenum">
              <a:rPr lang="en-US" altLang="en-US" sz="1400" smtClean="0"/>
              <a:t>15</a:t>
            </a:fld>
            <a:endParaRPr lang="en-US" altLang="en-US" sz="1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74205" y="1371600"/>
          <a:ext cx="8642985" cy="4191000"/>
        </p:xfrm>
        <a:graphic>
          <a:graphicData uri="http://schemas.openxmlformats.org/drawingml/2006/table">
            <a:tbl>
              <a:tblPr/>
              <a:tblGrid>
                <a:gridCol w="46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67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Approx Time line activity for Manhole Cleaning/ Each Manhole`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Sr. No.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Activity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Earlier Activity Time in Min (R0)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Final Activity Time in Min (R2)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Opening of Manhole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*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Visual Inspection of Manhole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*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Checking of Gas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 Required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Fixing of Entry Ladder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 Required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Entry of Work Men 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 Required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Desilting of Manhole (Worker Inside manhole)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0</a:t>
                      </a:r>
                      <a:endParaRPr lang="en-IN" sz="1800" b="1" i="1" u="sng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Exit  of Work Men from Manhole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 Required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Removal of Entry Ladder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 Required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Closing of Manhole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*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Average Cleaning time/ Each Manhole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1828800" y="5612313"/>
            <a:ext cx="8534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>
                <a:solidFill>
                  <a:srgbClr val="009900"/>
                </a:solidFill>
              </a:rPr>
              <a:t>No Worker required to work inside the Manhole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165" y="6248400"/>
            <a:ext cx="885698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* 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+mn-ea"/>
                <a:cs typeface="+mn-cs"/>
              </a:rPr>
              <a:t>Risk of fall of person mitigated by immediate placing of M S Grill on opening</a:t>
            </a:r>
            <a:r>
              <a:rPr kumimoji="0" lang="en-US" altLang="en-I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5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89608" y="646690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EA9210-034F-4334-8F88-A7DADC9A9985}" type="slidenum">
              <a:rPr lang="en-US" altLang="en-US" sz="1400" smtClean="0"/>
              <a:t>16</a:t>
            </a:fld>
            <a:endParaRPr lang="en-US" altLang="en-US" sz="1400" dirty="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752600" y="367665"/>
            <a:ext cx="890460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/>
              <a:t>ISSUES WITH DIFFERENT TYPES OF MANHOLES</a:t>
            </a:r>
            <a:endParaRPr lang="en-IN" altLang="en-US" sz="2800" b="1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205547"/>
            <a:ext cx="2895601" cy="24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432" y="3985592"/>
            <a:ext cx="3142568" cy="287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1305025"/>
            <a:ext cx="2971731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667000" y="2437917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661557" y="2028031"/>
            <a:ext cx="0" cy="3517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2661557" y="2471201"/>
            <a:ext cx="5444" cy="319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334000" y="4082489"/>
            <a:ext cx="4934632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 </a:t>
            </a:r>
            <a:r>
              <a:rPr lang="en-IN" dirty="0" err="1"/>
              <a:t>chockage</a:t>
            </a:r>
            <a:r>
              <a:rPr lang="en-IN" dirty="0"/>
              <a:t> of Sewer lines are cleared through downstream manhole. Cleaning can only be ensured from the areas marked  with      This requires manual entry for access</a:t>
            </a:r>
          </a:p>
          <a:p>
            <a:endParaRPr lang="en-IN" dirty="0"/>
          </a:p>
          <a:p>
            <a:r>
              <a:rPr lang="en-IN" dirty="0"/>
              <a:t> </a:t>
            </a:r>
          </a:p>
          <a:p>
            <a:endParaRPr lang="en-IN" dirty="0"/>
          </a:p>
        </p:txBody>
      </p:sp>
      <p:sp>
        <p:nvSpPr>
          <p:cNvPr id="26" name="TextBox 25"/>
          <p:cNvSpPr txBox="1"/>
          <p:nvPr/>
        </p:nvSpPr>
        <p:spPr>
          <a:xfrm>
            <a:off x="4136571" y="2017967"/>
            <a:ext cx="914391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Point of manual entry</a:t>
            </a:r>
          </a:p>
        </p:txBody>
      </p:sp>
      <p:sp>
        <p:nvSpPr>
          <p:cNvPr id="28" name="Star: 5 Points 27"/>
          <p:cNvSpPr/>
          <p:nvPr/>
        </p:nvSpPr>
        <p:spPr bwMode="auto">
          <a:xfrm>
            <a:off x="2471057" y="1764639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Star: 5 Points 42"/>
          <p:cNvSpPr/>
          <p:nvPr/>
        </p:nvSpPr>
        <p:spPr bwMode="auto">
          <a:xfrm>
            <a:off x="2471057" y="2746667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Star: 5 Points 45"/>
          <p:cNvSpPr/>
          <p:nvPr/>
        </p:nvSpPr>
        <p:spPr bwMode="auto">
          <a:xfrm>
            <a:off x="8267700" y="2313989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Star: 5 Points 46"/>
          <p:cNvSpPr/>
          <p:nvPr/>
        </p:nvSpPr>
        <p:spPr bwMode="auto">
          <a:xfrm>
            <a:off x="2781300" y="4802826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Star: 5 Points 47"/>
          <p:cNvSpPr/>
          <p:nvPr/>
        </p:nvSpPr>
        <p:spPr bwMode="auto">
          <a:xfrm>
            <a:off x="2743200" y="5363044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Star: 5 Points 48"/>
          <p:cNvSpPr/>
          <p:nvPr/>
        </p:nvSpPr>
        <p:spPr bwMode="auto">
          <a:xfrm>
            <a:off x="9951104" y="4622315"/>
            <a:ext cx="327799" cy="305732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>
            <a:off x="8610600" y="1921368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8490857" y="1957982"/>
            <a:ext cx="5444" cy="319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3526971" y="534851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9508817" y="1531203"/>
            <a:ext cx="914391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Point of manual entry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56968" y="4835586"/>
            <a:ext cx="914391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Point of manual entry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3296695" y="5098151"/>
            <a:ext cx="333033" cy="2192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3200400" y="5359297"/>
            <a:ext cx="365741" cy="8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4.44444E-6 L -3.33333E-6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2.59259E-6 L -3.33333E-6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1.11111E-6 L -5.55556E-7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2413 -0.0199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99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0.0217 0.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1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48DA93-CEA7-441B-8FAB-6EA6BBF2EBD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10500" y="1713263"/>
            <a:ext cx="266700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altLang="en-US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To further aid the cleaning mechanism 3 Nos opening were provided in T shape &amp; 2 Nos in L Shape, after dismantling and recasting of manhole top slab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496" y="2198674"/>
            <a:ext cx="280307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01950" y="649605"/>
            <a:ext cx="814832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CHANGE IN DESIGN OF EXISTING MANHOLES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53" y="2198674"/>
            <a:ext cx="2895601" cy="222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2716674" y="3431044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711231" y="3021158"/>
            <a:ext cx="0" cy="3517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711231" y="3464328"/>
            <a:ext cx="5444" cy="319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186245" y="3011094"/>
            <a:ext cx="914391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Point of manual entry</a:t>
            </a:r>
          </a:p>
        </p:txBody>
      </p:sp>
      <p:sp>
        <p:nvSpPr>
          <p:cNvPr id="12" name="Star: 5 Points 11"/>
          <p:cNvSpPr/>
          <p:nvPr/>
        </p:nvSpPr>
        <p:spPr bwMode="auto">
          <a:xfrm>
            <a:off x="2520731" y="2757766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Star: 5 Points 12"/>
          <p:cNvSpPr/>
          <p:nvPr/>
        </p:nvSpPr>
        <p:spPr bwMode="auto">
          <a:xfrm>
            <a:off x="2520731" y="3739794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3127" y="2361827"/>
            <a:ext cx="89262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AFTER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1854" y="2404646"/>
            <a:ext cx="11293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BEFORE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603" y="4515651"/>
            <a:ext cx="280307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572000"/>
            <a:ext cx="2971731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tar: 5 Points 18"/>
          <p:cNvSpPr/>
          <p:nvPr/>
        </p:nvSpPr>
        <p:spPr bwMode="auto">
          <a:xfrm>
            <a:off x="4686300" y="5580964"/>
            <a:ext cx="381000" cy="3144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5029200" y="5188343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4909457" y="5224957"/>
            <a:ext cx="5444" cy="319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927417" y="4798178"/>
            <a:ext cx="914391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Point of manual entry</a:t>
            </a:r>
          </a:p>
        </p:txBody>
      </p:sp>
      <p:pic>
        <p:nvPicPr>
          <p:cNvPr id="23" name="Picture 2" descr="Light Bulb Drawing — How To Draw A Light Bulb Step By Step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02"/>
          <a:stretch>
            <a:fillRect/>
          </a:stretch>
        </p:blipFill>
        <p:spPr bwMode="auto">
          <a:xfrm>
            <a:off x="1644431" y="408934"/>
            <a:ext cx="1066800" cy="13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050325" y="5690368"/>
            <a:ext cx="1679387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point of machine pipe entry</a:t>
            </a:r>
          </a:p>
        </p:txBody>
      </p:sp>
      <p:sp>
        <p:nvSpPr>
          <p:cNvPr id="5" name="Diamond 4"/>
          <p:cNvSpPr/>
          <p:nvPr/>
        </p:nvSpPr>
        <p:spPr bwMode="auto">
          <a:xfrm>
            <a:off x="1644431" y="5791200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Diamond 25"/>
          <p:cNvSpPr/>
          <p:nvPr/>
        </p:nvSpPr>
        <p:spPr bwMode="auto">
          <a:xfrm>
            <a:off x="5797132" y="2302504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Diamond 26"/>
          <p:cNvSpPr/>
          <p:nvPr/>
        </p:nvSpPr>
        <p:spPr bwMode="auto">
          <a:xfrm>
            <a:off x="6961081" y="3194837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Diamond 27"/>
          <p:cNvSpPr/>
          <p:nvPr/>
        </p:nvSpPr>
        <p:spPr bwMode="auto">
          <a:xfrm>
            <a:off x="5743977" y="4032101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Diamond 28"/>
          <p:cNvSpPr/>
          <p:nvPr/>
        </p:nvSpPr>
        <p:spPr bwMode="auto">
          <a:xfrm>
            <a:off x="9340630" y="5153022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Diamond 29"/>
          <p:cNvSpPr/>
          <p:nvPr/>
        </p:nvSpPr>
        <p:spPr bwMode="auto">
          <a:xfrm>
            <a:off x="8121431" y="6304363"/>
            <a:ext cx="260569" cy="228600"/>
          </a:xfrm>
          <a:prstGeom prst="diamon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2894965" y="551815"/>
            <a:ext cx="712089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cap="all" dirty="0">
                <a:solidFill>
                  <a:schemeClr val="tx1"/>
                </a:solidFill>
                <a:uFillTx/>
              </a:rPr>
              <a:t>Conversion of L &amp; T Type Manhole</a:t>
            </a:r>
          </a:p>
        </p:txBody>
      </p:sp>
      <p:sp>
        <p:nvSpPr>
          <p:cNvPr id="8704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BC0AE-E63B-4202-9DC3-732279E18B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F:\Observation of  Mr. Ishibashi San\Pic\IMG-20190306-WA00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040" y="3876675"/>
            <a:ext cx="3805555" cy="28155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4040" y="1366520"/>
            <a:ext cx="3805555" cy="23456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600" y="4067022"/>
            <a:ext cx="4426866" cy="262495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600" y="1345147"/>
            <a:ext cx="4426866" cy="251565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3810000" y="2505840"/>
            <a:ext cx="1452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BEFORE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3200" y="2035766"/>
            <a:ext cx="119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</a:t>
            </a:r>
            <a:endParaRPr kumimoji="0" lang="en-IN" sz="18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3788" y="4551419"/>
            <a:ext cx="119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</a:t>
            </a:r>
            <a:endParaRPr kumimoji="0" lang="en-IN" sz="18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ChangeArrowheads="1"/>
          </p:cNvSpPr>
          <p:nvPr/>
        </p:nvSpPr>
        <p:spPr bwMode="auto">
          <a:xfrm>
            <a:off x="2085975" y="703580"/>
            <a:ext cx="8440420" cy="387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r>
              <a:rPr lang="en-US" altLang="en-US" sz="2800" b="1" dirty="0"/>
              <a:t>MANUAL METHOD OF SEWER PIPE CLEANING </a:t>
            </a: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7848661" y="2111356"/>
            <a:ext cx="533400" cy="1143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3733861" y="2797156"/>
            <a:ext cx="41148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3" name="Rectangle 2"/>
          <p:cNvSpPr>
            <a:spLocks noChangeArrowheads="1"/>
          </p:cNvSpPr>
          <p:nvPr/>
        </p:nvSpPr>
        <p:spPr bwMode="auto">
          <a:xfrm>
            <a:off x="3200461" y="2111356"/>
            <a:ext cx="533400" cy="11176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4" name="Freeform 4"/>
          <p:cNvSpPr/>
          <p:nvPr/>
        </p:nvSpPr>
        <p:spPr bwMode="auto">
          <a:xfrm>
            <a:off x="3733861" y="2949556"/>
            <a:ext cx="4114800" cy="76200"/>
          </a:xfrm>
          <a:custGeom>
            <a:avLst/>
            <a:gdLst>
              <a:gd name="T0" fmla="*/ 0 w 6249"/>
              <a:gd name="T1" fmla="*/ 2147483646 h 172"/>
              <a:gd name="T2" fmla="*/ 2147483646 w 6249"/>
              <a:gd name="T3" fmla="*/ 2147483646 h 172"/>
              <a:gd name="T4" fmla="*/ 2147483646 w 6249"/>
              <a:gd name="T5" fmla="*/ 2147483646 h 172"/>
              <a:gd name="T6" fmla="*/ 2147483646 w 6249"/>
              <a:gd name="T7" fmla="*/ 2147483646 h 172"/>
              <a:gd name="T8" fmla="*/ 2147483646 w 6249"/>
              <a:gd name="T9" fmla="*/ 2147483646 h 172"/>
              <a:gd name="T10" fmla="*/ 2147483646 w 6249"/>
              <a:gd name="T11" fmla="*/ 2147483646 h 1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9"/>
              <a:gd name="T19" fmla="*/ 0 h 172"/>
              <a:gd name="T20" fmla="*/ 6249 w 6249"/>
              <a:gd name="T21" fmla="*/ 172 h 1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9" h="172">
                <a:moveTo>
                  <a:pt x="0" y="129"/>
                </a:moveTo>
                <a:cubicBezTo>
                  <a:pt x="326" y="139"/>
                  <a:pt x="652" y="149"/>
                  <a:pt x="1046" y="129"/>
                </a:cubicBezTo>
                <a:cubicBezTo>
                  <a:pt x="1440" y="109"/>
                  <a:pt x="1938" y="0"/>
                  <a:pt x="2364" y="7"/>
                </a:cubicBezTo>
                <a:cubicBezTo>
                  <a:pt x="2790" y="14"/>
                  <a:pt x="3181" y="168"/>
                  <a:pt x="3600" y="170"/>
                </a:cubicBezTo>
                <a:cubicBezTo>
                  <a:pt x="4019" y="172"/>
                  <a:pt x="4435" y="41"/>
                  <a:pt x="4877" y="21"/>
                </a:cubicBezTo>
                <a:cubicBezTo>
                  <a:pt x="5319" y="1"/>
                  <a:pt x="6020" y="41"/>
                  <a:pt x="6249" y="48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3975" name="AutoShape 5"/>
          <p:cNvCxnSpPr>
            <a:cxnSpLocks noChangeShapeType="1"/>
          </p:cNvCxnSpPr>
          <p:nvPr/>
        </p:nvCxnSpPr>
        <p:spPr bwMode="auto">
          <a:xfrm>
            <a:off x="3657661" y="2949556"/>
            <a:ext cx="1981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1" name="AutoShape 7"/>
          <p:cNvSpPr>
            <a:spLocks noChangeArrowheads="1"/>
          </p:cNvSpPr>
          <p:nvPr/>
        </p:nvSpPr>
        <p:spPr bwMode="auto">
          <a:xfrm rot="-5400000">
            <a:off x="5669817" y="2842400"/>
            <a:ext cx="188913" cy="250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3977" name="AutoShape 5"/>
          <p:cNvCxnSpPr>
            <a:cxnSpLocks noChangeShapeType="1"/>
          </p:cNvCxnSpPr>
          <p:nvPr/>
        </p:nvCxnSpPr>
        <p:spPr bwMode="auto">
          <a:xfrm>
            <a:off x="5867461" y="2949556"/>
            <a:ext cx="1981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979" name="TextBox 17"/>
          <p:cNvSpPr txBox="1">
            <a:spLocks noChangeArrowheads="1"/>
          </p:cNvSpPr>
          <p:nvPr/>
        </p:nvSpPr>
        <p:spPr bwMode="auto">
          <a:xfrm>
            <a:off x="7924861" y="2263756"/>
            <a:ext cx="40767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MH</a:t>
            </a:r>
          </a:p>
        </p:txBody>
      </p:sp>
      <p:sp>
        <p:nvSpPr>
          <p:cNvPr id="83980" name="TextBox 18"/>
          <p:cNvSpPr txBox="1">
            <a:spLocks noChangeArrowheads="1"/>
          </p:cNvSpPr>
          <p:nvPr/>
        </p:nvSpPr>
        <p:spPr bwMode="auto">
          <a:xfrm>
            <a:off x="3200461" y="2263756"/>
            <a:ext cx="40767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MH</a:t>
            </a:r>
          </a:p>
        </p:txBody>
      </p:sp>
      <p:sp>
        <p:nvSpPr>
          <p:cNvPr id="83981" name="TextBox 19"/>
          <p:cNvSpPr txBox="1">
            <a:spLocks noChangeArrowheads="1"/>
          </p:cNvSpPr>
          <p:nvPr/>
        </p:nvSpPr>
        <p:spPr bwMode="auto">
          <a:xfrm>
            <a:off x="4953061" y="2644756"/>
            <a:ext cx="110426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SEWER PIPE</a:t>
            </a:r>
          </a:p>
        </p:txBody>
      </p:sp>
      <p:sp>
        <p:nvSpPr>
          <p:cNvPr id="22" name="Freeform 21"/>
          <p:cNvSpPr/>
          <p:nvPr/>
        </p:nvSpPr>
        <p:spPr>
          <a:xfrm>
            <a:off x="3200461" y="2644756"/>
            <a:ext cx="533400" cy="538163"/>
          </a:xfrm>
          <a:custGeom>
            <a:avLst/>
            <a:gdLst>
              <a:gd name="connsiteX0" fmla="*/ 191104 w 795866"/>
              <a:gd name="connsiteY0" fmla="*/ 65314 h 766838"/>
              <a:gd name="connsiteX1" fmla="*/ 89504 w 795866"/>
              <a:gd name="connsiteY1" fmla="*/ 7257 h 766838"/>
              <a:gd name="connsiteX2" fmla="*/ 2419 w 795866"/>
              <a:gd name="connsiteY2" fmla="*/ 108857 h 766838"/>
              <a:gd name="connsiteX3" fmla="*/ 104019 w 795866"/>
              <a:gd name="connsiteY3" fmla="*/ 239486 h 766838"/>
              <a:gd name="connsiteX4" fmla="*/ 60476 w 795866"/>
              <a:gd name="connsiteY4" fmla="*/ 428172 h 766838"/>
              <a:gd name="connsiteX5" fmla="*/ 74990 w 795866"/>
              <a:gd name="connsiteY5" fmla="*/ 689429 h 766838"/>
              <a:gd name="connsiteX6" fmla="*/ 292704 w 795866"/>
              <a:gd name="connsiteY6" fmla="*/ 689429 h 766838"/>
              <a:gd name="connsiteX7" fmla="*/ 350761 w 795866"/>
              <a:gd name="connsiteY7" fmla="*/ 457200 h 766838"/>
              <a:gd name="connsiteX8" fmla="*/ 437847 w 795866"/>
              <a:gd name="connsiteY8" fmla="*/ 703943 h 766838"/>
              <a:gd name="connsiteX9" fmla="*/ 510419 w 795866"/>
              <a:gd name="connsiteY9" fmla="*/ 703943 h 766838"/>
              <a:gd name="connsiteX10" fmla="*/ 379790 w 795866"/>
              <a:gd name="connsiteY10" fmla="*/ 326572 h 766838"/>
              <a:gd name="connsiteX11" fmla="*/ 263676 w 795866"/>
              <a:gd name="connsiteY11" fmla="*/ 515257 h 766838"/>
              <a:gd name="connsiteX12" fmla="*/ 234647 w 795866"/>
              <a:gd name="connsiteY12" fmla="*/ 326572 h 766838"/>
              <a:gd name="connsiteX13" fmla="*/ 234647 w 795866"/>
              <a:gd name="connsiteY13" fmla="*/ 268514 h 766838"/>
              <a:gd name="connsiteX14" fmla="*/ 684590 w 795866"/>
              <a:gd name="connsiteY14" fmla="*/ 384629 h 766838"/>
              <a:gd name="connsiteX15" fmla="*/ 786190 w 795866"/>
              <a:gd name="connsiteY15" fmla="*/ 355600 h 766838"/>
              <a:gd name="connsiteX16" fmla="*/ 626533 w 795866"/>
              <a:gd name="connsiteY16" fmla="*/ 283029 h 766838"/>
              <a:gd name="connsiteX17" fmla="*/ 162076 w 795866"/>
              <a:gd name="connsiteY17" fmla="*/ 181429 h 766838"/>
              <a:gd name="connsiteX18" fmla="*/ 191104 w 795866"/>
              <a:gd name="connsiteY18" fmla="*/ 65314 h 76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5866" h="766838">
                <a:moveTo>
                  <a:pt x="191104" y="65314"/>
                </a:moveTo>
                <a:cubicBezTo>
                  <a:pt x="179009" y="36285"/>
                  <a:pt x="120952" y="0"/>
                  <a:pt x="89504" y="7257"/>
                </a:cubicBezTo>
                <a:cubicBezTo>
                  <a:pt x="58057" y="14514"/>
                  <a:pt x="0" y="70152"/>
                  <a:pt x="2419" y="108857"/>
                </a:cubicBezTo>
                <a:cubicBezTo>
                  <a:pt x="4838" y="147562"/>
                  <a:pt x="94343" y="186267"/>
                  <a:pt x="104019" y="239486"/>
                </a:cubicBezTo>
                <a:cubicBezTo>
                  <a:pt x="113695" y="292705"/>
                  <a:pt x="65314" y="353182"/>
                  <a:pt x="60476" y="428172"/>
                </a:cubicBezTo>
                <a:cubicBezTo>
                  <a:pt x="55638" y="503163"/>
                  <a:pt x="36285" y="645886"/>
                  <a:pt x="74990" y="689429"/>
                </a:cubicBezTo>
                <a:cubicBezTo>
                  <a:pt x="113695" y="732972"/>
                  <a:pt x="246742" y="728134"/>
                  <a:pt x="292704" y="689429"/>
                </a:cubicBezTo>
                <a:cubicBezTo>
                  <a:pt x="338666" y="650724"/>
                  <a:pt x="326571" y="454781"/>
                  <a:pt x="350761" y="457200"/>
                </a:cubicBezTo>
                <a:cubicBezTo>
                  <a:pt x="374951" y="459619"/>
                  <a:pt x="411237" y="662819"/>
                  <a:pt x="437847" y="703943"/>
                </a:cubicBezTo>
                <a:cubicBezTo>
                  <a:pt x="464457" y="745067"/>
                  <a:pt x="520095" y="766838"/>
                  <a:pt x="510419" y="703943"/>
                </a:cubicBezTo>
                <a:cubicBezTo>
                  <a:pt x="500743" y="641048"/>
                  <a:pt x="420914" y="358020"/>
                  <a:pt x="379790" y="326572"/>
                </a:cubicBezTo>
                <a:cubicBezTo>
                  <a:pt x="338666" y="295124"/>
                  <a:pt x="287866" y="515257"/>
                  <a:pt x="263676" y="515257"/>
                </a:cubicBezTo>
                <a:cubicBezTo>
                  <a:pt x="239486" y="515257"/>
                  <a:pt x="239485" y="367696"/>
                  <a:pt x="234647" y="326572"/>
                </a:cubicBezTo>
                <a:cubicBezTo>
                  <a:pt x="229809" y="285448"/>
                  <a:pt x="159657" y="258838"/>
                  <a:pt x="234647" y="268514"/>
                </a:cubicBezTo>
                <a:cubicBezTo>
                  <a:pt x="309637" y="278190"/>
                  <a:pt x="592666" y="370115"/>
                  <a:pt x="684590" y="384629"/>
                </a:cubicBezTo>
                <a:cubicBezTo>
                  <a:pt x="776514" y="399143"/>
                  <a:pt x="795866" y="372533"/>
                  <a:pt x="786190" y="355600"/>
                </a:cubicBezTo>
                <a:cubicBezTo>
                  <a:pt x="776514" y="338667"/>
                  <a:pt x="730552" y="312057"/>
                  <a:pt x="626533" y="283029"/>
                </a:cubicBezTo>
                <a:cubicBezTo>
                  <a:pt x="522514" y="254001"/>
                  <a:pt x="234647" y="215296"/>
                  <a:pt x="162076" y="181429"/>
                </a:cubicBezTo>
                <a:cubicBezTo>
                  <a:pt x="89505" y="147562"/>
                  <a:pt x="203199" y="94343"/>
                  <a:pt x="191104" y="6531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848661" y="2644756"/>
            <a:ext cx="457200" cy="581025"/>
          </a:xfrm>
          <a:custGeom>
            <a:avLst/>
            <a:gdLst>
              <a:gd name="connsiteX0" fmla="*/ 420915 w 616858"/>
              <a:gd name="connsiteY0" fmla="*/ 258838 h 754743"/>
              <a:gd name="connsiteX1" fmla="*/ 275772 w 616858"/>
              <a:gd name="connsiteY1" fmla="*/ 142724 h 754743"/>
              <a:gd name="connsiteX2" fmla="*/ 304800 w 616858"/>
              <a:gd name="connsiteY2" fmla="*/ 26610 h 754743"/>
              <a:gd name="connsiteX3" fmla="*/ 420915 w 616858"/>
              <a:gd name="connsiteY3" fmla="*/ 12095 h 754743"/>
              <a:gd name="connsiteX4" fmla="*/ 537029 w 616858"/>
              <a:gd name="connsiteY4" fmla="*/ 99181 h 754743"/>
              <a:gd name="connsiteX5" fmla="*/ 508000 w 616858"/>
              <a:gd name="connsiteY5" fmla="*/ 287867 h 754743"/>
              <a:gd name="connsiteX6" fmla="*/ 595086 w 616858"/>
              <a:gd name="connsiteY6" fmla="*/ 520095 h 754743"/>
              <a:gd name="connsiteX7" fmla="*/ 580572 w 616858"/>
              <a:gd name="connsiteY7" fmla="*/ 679752 h 754743"/>
              <a:gd name="connsiteX8" fmla="*/ 377372 w 616858"/>
              <a:gd name="connsiteY8" fmla="*/ 636210 h 754743"/>
              <a:gd name="connsiteX9" fmla="*/ 319315 w 616858"/>
              <a:gd name="connsiteY9" fmla="*/ 418495 h 754743"/>
              <a:gd name="connsiteX10" fmla="*/ 217715 w 616858"/>
              <a:gd name="connsiteY10" fmla="*/ 694267 h 754743"/>
              <a:gd name="connsiteX11" fmla="*/ 130629 w 616858"/>
              <a:gd name="connsiteY11" fmla="*/ 694267 h 754743"/>
              <a:gd name="connsiteX12" fmla="*/ 275772 w 616858"/>
              <a:gd name="connsiteY12" fmla="*/ 331410 h 754743"/>
              <a:gd name="connsiteX13" fmla="*/ 449943 w 616858"/>
              <a:gd name="connsiteY13" fmla="*/ 563638 h 754743"/>
              <a:gd name="connsiteX14" fmla="*/ 377372 w 616858"/>
              <a:gd name="connsiteY14" fmla="*/ 331410 h 754743"/>
              <a:gd name="connsiteX15" fmla="*/ 0 w 616858"/>
              <a:gd name="connsiteY15" fmla="*/ 462038 h 754743"/>
              <a:gd name="connsiteX16" fmla="*/ 420915 w 616858"/>
              <a:gd name="connsiteY16" fmla="*/ 258838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6858" h="754743">
                <a:moveTo>
                  <a:pt x="420915" y="258838"/>
                </a:moveTo>
                <a:cubicBezTo>
                  <a:pt x="466877" y="205619"/>
                  <a:pt x="295124" y="181429"/>
                  <a:pt x="275772" y="142724"/>
                </a:cubicBezTo>
                <a:cubicBezTo>
                  <a:pt x="256420" y="104019"/>
                  <a:pt x="280610" y="48381"/>
                  <a:pt x="304800" y="26610"/>
                </a:cubicBezTo>
                <a:cubicBezTo>
                  <a:pt x="328990" y="4839"/>
                  <a:pt x="382210" y="0"/>
                  <a:pt x="420915" y="12095"/>
                </a:cubicBezTo>
                <a:cubicBezTo>
                  <a:pt x="459620" y="24190"/>
                  <a:pt x="522515" y="53219"/>
                  <a:pt x="537029" y="99181"/>
                </a:cubicBezTo>
                <a:cubicBezTo>
                  <a:pt x="551543" y="145143"/>
                  <a:pt x="498324" y="217715"/>
                  <a:pt x="508000" y="287867"/>
                </a:cubicBezTo>
                <a:cubicBezTo>
                  <a:pt x="517676" y="358019"/>
                  <a:pt x="582991" y="454781"/>
                  <a:pt x="595086" y="520095"/>
                </a:cubicBezTo>
                <a:cubicBezTo>
                  <a:pt x="607181" y="585409"/>
                  <a:pt x="616858" y="660400"/>
                  <a:pt x="580572" y="679752"/>
                </a:cubicBezTo>
                <a:cubicBezTo>
                  <a:pt x="544286" y="699104"/>
                  <a:pt x="420915" y="679753"/>
                  <a:pt x="377372" y="636210"/>
                </a:cubicBezTo>
                <a:cubicBezTo>
                  <a:pt x="333829" y="592667"/>
                  <a:pt x="345925" y="408819"/>
                  <a:pt x="319315" y="418495"/>
                </a:cubicBezTo>
                <a:cubicBezTo>
                  <a:pt x="292706" y="428171"/>
                  <a:pt x="249163" y="648305"/>
                  <a:pt x="217715" y="694267"/>
                </a:cubicBezTo>
                <a:cubicBezTo>
                  <a:pt x="186267" y="740229"/>
                  <a:pt x="120953" y="754743"/>
                  <a:pt x="130629" y="694267"/>
                </a:cubicBezTo>
                <a:cubicBezTo>
                  <a:pt x="140305" y="633791"/>
                  <a:pt x="222553" y="353181"/>
                  <a:pt x="275772" y="331410"/>
                </a:cubicBezTo>
                <a:cubicBezTo>
                  <a:pt x="328991" y="309639"/>
                  <a:pt x="433010" y="563638"/>
                  <a:pt x="449943" y="563638"/>
                </a:cubicBezTo>
                <a:cubicBezTo>
                  <a:pt x="466876" y="563638"/>
                  <a:pt x="452363" y="348343"/>
                  <a:pt x="377372" y="331410"/>
                </a:cubicBezTo>
                <a:cubicBezTo>
                  <a:pt x="302382" y="314477"/>
                  <a:pt x="0" y="474133"/>
                  <a:pt x="0" y="462038"/>
                </a:cubicBezTo>
                <a:cubicBezTo>
                  <a:pt x="0" y="449943"/>
                  <a:pt x="374953" y="312057"/>
                  <a:pt x="420915" y="25883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2743261" y="2568556"/>
            <a:ext cx="457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33861" y="2187556"/>
            <a:ext cx="41148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8382061" y="2187556"/>
            <a:ext cx="9144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8544862" y="1740721"/>
            <a:ext cx="652463" cy="600075"/>
          </a:xfrm>
          <a:custGeom>
            <a:avLst/>
            <a:gdLst>
              <a:gd name="connsiteX0" fmla="*/ 0 w 653143"/>
              <a:gd name="connsiteY0" fmla="*/ 474133 h 599923"/>
              <a:gd name="connsiteX1" fmla="*/ 58057 w 653143"/>
              <a:gd name="connsiteY1" fmla="*/ 256419 h 599923"/>
              <a:gd name="connsiteX2" fmla="*/ 188686 w 653143"/>
              <a:gd name="connsiteY2" fmla="*/ 154819 h 599923"/>
              <a:gd name="connsiteX3" fmla="*/ 275771 w 653143"/>
              <a:gd name="connsiteY3" fmla="*/ 38705 h 599923"/>
              <a:gd name="connsiteX4" fmla="*/ 508000 w 653143"/>
              <a:gd name="connsiteY4" fmla="*/ 82247 h 599923"/>
              <a:gd name="connsiteX5" fmla="*/ 624114 w 653143"/>
              <a:gd name="connsiteY5" fmla="*/ 532190 h 599923"/>
              <a:gd name="connsiteX6" fmla="*/ 653143 w 653143"/>
              <a:gd name="connsiteY6" fmla="*/ 488647 h 5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143" h="599923">
                <a:moveTo>
                  <a:pt x="0" y="474133"/>
                </a:moveTo>
                <a:cubicBezTo>
                  <a:pt x="13304" y="391885"/>
                  <a:pt x="26609" y="309638"/>
                  <a:pt x="58057" y="256419"/>
                </a:cubicBezTo>
                <a:cubicBezTo>
                  <a:pt x="89505" y="203200"/>
                  <a:pt x="152400" y="191105"/>
                  <a:pt x="188686" y="154819"/>
                </a:cubicBezTo>
                <a:cubicBezTo>
                  <a:pt x="224972" y="118533"/>
                  <a:pt x="222552" y="50800"/>
                  <a:pt x="275771" y="38705"/>
                </a:cubicBezTo>
                <a:cubicBezTo>
                  <a:pt x="328990" y="26610"/>
                  <a:pt x="449943" y="0"/>
                  <a:pt x="508000" y="82247"/>
                </a:cubicBezTo>
                <a:cubicBezTo>
                  <a:pt x="566057" y="164495"/>
                  <a:pt x="599924" y="464457"/>
                  <a:pt x="624114" y="532190"/>
                </a:cubicBezTo>
                <a:cubicBezTo>
                  <a:pt x="648305" y="599923"/>
                  <a:pt x="650724" y="544285"/>
                  <a:pt x="653143" y="488647"/>
                </a:cubicBezTo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813070" y="1720400"/>
            <a:ext cx="652463" cy="600075"/>
          </a:xfrm>
          <a:custGeom>
            <a:avLst/>
            <a:gdLst>
              <a:gd name="connsiteX0" fmla="*/ 0 w 653143"/>
              <a:gd name="connsiteY0" fmla="*/ 474133 h 599923"/>
              <a:gd name="connsiteX1" fmla="*/ 58057 w 653143"/>
              <a:gd name="connsiteY1" fmla="*/ 256419 h 599923"/>
              <a:gd name="connsiteX2" fmla="*/ 188686 w 653143"/>
              <a:gd name="connsiteY2" fmla="*/ 154819 h 599923"/>
              <a:gd name="connsiteX3" fmla="*/ 275771 w 653143"/>
              <a:gd name="connsiteY3" fmla="*/ 38705 h 599923"/>
              <a:gd name="connsiteX4" fmla="*/ 508000 w 653143"/>
              <a:gd name="connsiteY4" fmla="*/ 82247 h 599923"/>
              <a:gd name="connsiteX5" fmla="*/ 624114 w 653143"/>
              <a:gd name="connsiteY5" fmla="*/ 532190 h 599923"/>
              <a:gd name="connsiteX6" fmla="*/ 653143 w 653143"/>
              <a:gd name="connsiteY6" fmla="*/ 488647 h 5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143" h="599923">
                <a:moveTo>
                  <a:pt x="0" y="474133"/>
                </a:moveTo>
                <a:cubicBezTo>
                  <a:pt x="13304" y="391885"/>
                  <a:pt x="26609" y="309638"/>
                  <a:pt x="58057" y="256419"/>
                </a:cubicBezTo>
                <a:cubicBezTo>
                  <a:pt x="89505" y="203200"/>
                  <a:pt x="152400" y="191105"/>
                  <a:pt x="188686" y="154819"/>
                </a:cubicBezTo>
                <a:cubicBezTo>
                  <a:pt x="224972" y="118533"/>
                  <a:pt x="222552" y="50800"/>
                  <a:pt x="275771" y="38705"/>
                </a:cubicBezTo>
                <a:cubicBezTo>
                  <a:pt x="328990" y="26610"/>
                  <a:pt x="449943" y="0"/>
                  <a:pt x="508000" y="82247"/>
                </a:cubicBezTo>
                <a:cubicBezTo>
                  <a:pt x="566057" y="164495"/>
                  <a:pt x="599924" y="464457"/>
                  <a:pt x="624114" y="532190"/>
                </a:cubicBezTo>
                <a:cubicBezTo>
                  <a:pt x="648305" y="599923"/>
                  <a:pt x="650724" y="544285"/>
                  <a:pt x="653143" y="488647"/>
                </a:cubicBezTo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989" name="TextBox 38"/>
          <p:cNvSpPr txBox="1">
            <a:spLocks noChangeArrowheads="1"/>
          </p:cNvSpPr>
          <p:nvPr/>
        </p:nvSpPr>
        <p:spPr bwMode="auto">
          <a:xfrm>
            <a:off x="3884673" y="2258563"/>
            <a:ext cx="50228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SILT</a:t>
            </a:r>
          </a:p>
        </p:txBody>
      </p:sp>
      <p:sp>
        <p:nvSpPr>
          <p:cNvPr id="83990" name="TextBox 39"/>
          <p:cNvSpPr txBox="1">
            <a:spLocks noChangeArrowheads="1"/>
          </p:cNvSpPr>
          <p:nvPr/>
        </p:nvSpPr>
        <p:spPr bwMode="auto">
          <a:xfrm>
            <a:off x="8603599" y="2249469"/>
            <a:ext cx="50228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SILT</a:t>
            </a: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 rot="-5400000">
            <a:off x="3460017" y="2842400"/>
            <a:ext cx="188913" cy="250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5814197" y="2116904"/>
            <a:ext cx="685800" cy="2286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10" descr="Bucket Mach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572000"/>
            <a:ext cx="891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76530" y="3716020"/>
            <a:ext cx="11786235" cy="377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r>
              <a:rPr lang="en-US" altLang="en-US" sz="2800" b="1" dirty="0"/>
              <a:t>MECHANIZED CLEANING OF SEWER PIPE USING POWER BUCKET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8563" y="1396801"/>
            <a:ext cx="1064697" cy="368300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THEN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8305" y="4148275"/>
            <a:ext cx="838200" cy="3683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25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8 -0.00278 L 1.38889E-6 1.11111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atsApp Image 2022-08-15 at 11.57.45 P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0" y="915035"/>
            <a:ext cx="12198350" cy="596074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-6350" y="-30480"/>
            <a:ext cx="12216130" cy="9455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585" y="5716905"/>
            <a:ext cx="10698480" cy="11410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r>
              <a:rPr lang="en-US" sz="2000" b="1">
                <a:solidFill>
                  <a:schemeClr val="bg1"/>
                </a:solidFill>
                <a:highlight>
                  <a:srgbClr val="808080"/>
                </a:highlight>
                <a:latin typeface="Times New Roman" panose="02020603050405020304" charset="0"/>
                <a:cs typeface="Times New Roman" panose="02020603050405020304" charset="0"/>
              </a:rPr>
              <a:t>Presentation by:</a:t>
            </a:r>
          </a:p>
          <a:p>
            <a:r>
              <a:rPr lang="en-US" sz="2000" b="1">
                <a:solidFill>
                  <a:schemeClr val="bg1"/>
                </a:solidFill>
                <a:highlight>
                  <a:srgbClr val="808080"/>
                </a:highlight>
                <a:latin typeface="Times New Roman" panose="02020603050405020304" charset="0"/>
                <a:cs typeface="Times New Roman" panose="02020603050405020304" charset="0"/>
              </a:rPr>
              <a:t>Sanjay Kumar  (Special Officer )</a:t>
            </a:r>
          </a:p>
          <a:p>
            <a:r>
              <a:rPr lang="en-US" sz="2000" b="1">
                <a:solidFill>
                  <a:schemeClr val="bg1"/>
                </a:solidFill>
                <a:highlight>
                  <a:srgbClr val="808080"/>
                </a:highlight>
                <a:latin typeface="Times New Roman" panose="02020603050405020304" charset="0"/>
                <a:cs typeface="Times New Roman" panose="02020603050405020304" charset="0"/>
              </a:rPr>
              <a:t>Jamshedpur Notified Area Committee, Jamshedpur, Jharkhand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985" y="215265"/>
            <a:ext cx="1337945" cy="58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30" y="29845"/>
            <a:ext cx="1601470" cy="854075"/>
          </a:xfrm>
          <a:prstGeom prst="rect">
            <a:avLst/>
          </a:prstGeom>
        </p:spPr>
      </p:pic>
      <p:pic>
        <p:nvPicPr>
          <p:cNvPr id="17" name="Picture 17" descr="WhatsApp Image 2019-12-03 at 17.59.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465" y="24765"/>
            <a:ext cx="720090" cy="87122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2670" y="87630"/>
            <a:ext cx="735330" cy="7105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/>
        </p:nvSpPr>
        <p:spPr>
          <a:xfrm>
            <a:off x="1524000" y="987425"/>
            <a:ext cx="9144000" cy="1141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alt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Jamshedpur</a:t>
            </a:r>
          </a:p>
        </p:txBody>
      </p:sp>
      <p:sp>
        <p:nvSpPr>
          <p:cNvPr id="14" name="Subtitle 2"/>
          <p:cNvSpPr>
            <a:spLocks noGrp="1"/>
          </p:cNvSpPr>
          <p:nvPr/>
        </p:nvSpPr>
        <p:spPr>
          <a:xfrm>
            <a:off x="27940" y="2542540"/>
            <a:ext cx="12129770" cy="2227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IN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Steel City: </a:t>
            </a:r>
            <a:r>
              <a:rPr lang="en-I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City of Tomorrow</a:t>
            </a:r>
          </a:p>
          <a:p>
            <a:endParaRPr lang="en-IN" altLang="en-US" sz="18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I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Manhole turned into Machine Hole</a:t>
            </a:r>
          </a:p>
          <a:p>
            <a:r>
              <a:rPr lang="en-US" altLang="en-IN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(Elimination of Manual Scavenging in Sewer Cleaning)</a:t>
            </a:r>
            <a:r>
              <a:rPr lang="en-I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r>
              <a:rPr lang="en-I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Since 1st Jan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75565"/>
            <a:ext cx="1965325" cy="8083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310" y="254000"/>
            <a:ext cx="7624445" cy="31623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cap="all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Mechanization Journey under SmSC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777874"/>
            <a:ext cx="5777948" cy="5826125"/>
          </a:xfrm>
        </p:spPr>
        <p:txBody>
          <a:bodyPr>
            <a:normAutofit/>
          </a:bodyPr>
          <a:lstStyle/>
          <a:p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Formation of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Responsible Sanitation Authority (RSA)</a:t>
            </a:r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Sanitation Response Unit (SRU</a:t>
            </a:r>
            <a:r>
              <a:rPr lang="en-US" altLang="en-IN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Establishment of 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Call Centre</a:t>
            </a:r>
          </a:p>
          <a:p>
            <a:pPr>
              <a:lnSpc>
                <a:spcPct val="150000"/>
              </a:lnSpc>
            </a:pPr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Establishment of </a:t>
            </a:r>
            <a:r>
              <a:rPr lang="en-US" altLang="en-IN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afety </a:t>
            </a:r>
            <a:r>
              <a:rPr lang="en-US" altLang="en-IN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raining </a:t>
            </a:r>
            <a:r>
              <a:rPr lang="en-US" altLang="en-IN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entre</a:t>
            </a:r>
            <a:endParaRPr lang="en-IN" altLang="en-US" sz="2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 handling </a:t>
            </a:r>
            <a:r>
              <a:rPr lang="en-US" altLang="en-IN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of </a:t>
            </a: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mechanized equipment special training to </a:t>
            </a:r>
            <a:r>
              <a:rPr lang="en-US" altLang="en-IN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SafaiMitras</a:t>
            </a:r>
            <a:endParaRPr lang="en-IN" altLang="en-US" sz="22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IN" altLang="en-US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Public sensitization on safety measures</a:t>
            </a:r>
          </a:p>
          <a:p>
            <a:pPr>
              <a:lnSpc>
                <a:spcPct val="150000"/>
              </a:lnSpc>
            </a:pPr>
            <a:r>
              <a:rPr lang="en-IN" altLang="en-US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Purchase of </a:t>
            </a:r>
            <a:r>
              <a:rPr lang="en-US" altLang="en-IN" sz="2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Mechanized Equipment</a:t>
            </a:r>
          </a:p>
          <a:p>
            <a:pPr>
              <a:lnSpc>
                <a:spcPct val="150000"/>
              </a:lnSpc>
            </a:pPr>
            <a:r>
              <a:rPr lang="en-US" altLang="en-IN" sz="2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Ban on Manual Scavenging</a:t>
            </a:r>
          </a:p>
        </p:txBody>
      </p:sp>
      <p:pic>
        <p:nvPicPr>
          <p:cNvPr id="5" name="Picture 4" descr="WhatsApp Image 2022-03-23 at 19.40.0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6997" y="920601"/>
            <a:ext cx="4429125" cy="2331856"/>
          </a:xfrm>
          <a:prstGeom prst="rect">
            <a:avLst/>
          </a:prstGeom>
        </p:spPr>
      </p:pic>
      <p:pic>
        <p:nvPicPr>
          <p:cNvPr id="6" name="Picture 5" descr="WhatsApp Image 2021-07-04 at 6.40.41 PM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997" y="3429000"/>
            <a:ext cx="4429125" cy="24377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sApp Image 2021-07-04 at 6.40.41 PM"/>
          <p:cNvPicPr>
            <a:picLocks noChangeAspect="1"/>
          </p:cNvPicPr>
          <p:nvPr/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7580" y="802005"/>
            <a:ext cx="5694680" cy="314261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535" y="212090"/>
            <a:ext cx="10005060" cy="3683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cap="all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promoting Safety, Dignity and Social Security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9795" y="720090"/>
            <a:ext cx="5384800" cy="29565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</a:rPr>
              <a:t>Daily Tool Box Talk</a:t>
            </a:r>
          </a:p>
          <a:p>
            <a:pPr>
              <a:lnSpc>
                <a:spcPct val="150000"/>
              </a:lnSpc>
            </a:pP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</a:rPr>
              <a:t>Mandatory PPE uses</a:t>
            </a:r>
          </a:p>
          <a:p>
            <a:pPr>
              <a:lnSpc>
                <a:spcPct val="150000"/>
              </a:lnSpc>
            </a:pP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</a:rPr>
              <a:t>Mandatory Safety Training</a:t>
            </a:r>
          </a:p>
          <a:p>
            <a:pPr>
              <a:lnSpc>
                <a:spcPct val="150000"/>
              </a:lnSpc>
            </a:pP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</a:rPr>
              <a:t>Converting Manhole to Machine Hole</a:t>
            </a:r>
          </a:p>
          <a:p>
            <a:pPr>
              <a:lnSpc>
                <a:spcPct val="150000"/>
              </a:lnSpc>
            </a:pP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Geo-Tagging of all the septic tanks</a:t>
            </a:r>
            <a:endParaRPr lang="en-I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10" descr="WhatsApp Image 2021-07-04 at 6.31.55 PM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795" y="3463290"/>
            <a:ext cx="4912995" cy="3217545"/>
          </a:xfrm>
          <a:prstGeom prst="rect">
            <a:avLst/>
          </a:prstGeom>
        </p:spPr>
      </p:pic>
      <p:pic>
        <p:nvPicPr>
          <p:cNvPr id="9" name="Content Placeholder 8" descr="WhatsApp Image 2022-08-02 at 4.33.31 PM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7580" y="4068445"/>
            <a:ext cx="2785745" cy="2613660"/>
          </a:xfrm>
          <a:prstGeom prst="rect">
            <a:avLst/>
          </a:prstGeom>
        </p:spPr>
      </p:pic>
      <p:pic>
        <p:nvPicPr>
          <p:cNvPr id="3" name="Content Placeholder 8" descr="WhatsApp Image 2022-08-02 at 4.33.32 PM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5880" y="4068445"/>
            <a:ext cx="2787015" cy="2612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097405" y="6035675"/>
            <a:ext cx="21056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alt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Daily Tool Box Talk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63180" y="3299460"/>
            <a:ext cx="28536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alt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Mandatory Safety Training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037580" y="6321425"/>
            <a:ext cx="5694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alt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Converting Manhole to </a:t>
            </a:r>
            <a:r>
              <a:rPr lang="en-US" altLang="en-IN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  </a:t>
            </a:r>
            <a:r>
              <a:rPr lang="en-IN" alt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Machine Hole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207250" y="6540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hatsApp Image 2022-03-24 at 00.18.37 (1)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96950"/>
            <a:ext cx="5384800" cy="30289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09600" y="3380105"/>
            <a:ext cx="5384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en-IN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Feast for SafaiMitras</a:t>
            </a:r>
            <a:r>
              <a:rPr lang="en-IN" alt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125220" y="349250"/>
            <a:ext cx="9942195" cy="4171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sz="2800" b="1" cap="all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promoting Safety, Dignity and Social Security </a:t>
            </a:r>
          </a:p>
        </p:txBody>
      </p:sp>
      <p:pic>
        <p:nvPicPr>
          <p:cNvPr id="8" name="Content Placeholder 7" descr="Screenshot (305)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7600" y="998220"/>
            <a:ext cx="5384800" cy="302704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97600" y="3380740"/>
            <a:ext cx="52857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200000"/>
              </a:lnSpc>
              <a:buFont typeface="Wingdings" panose="05000000000000000000" charset="0"/>
              <a:buNone/>
            </a:pPr>
            <a:r>
              <a:rPr lang="en-IN" alt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Recognition  of </a:t>
            </a:r>
            <a:r>
              <a:rPr lang="en-US" altLang="en-IN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IN" alt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Best Workers on </a:t>
            </a:r>
            <a:r>
              <a:rPr lang="en-US" altLang="en-IN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month</a:t>
            </a:r>
            <a:r>
              <a:rPr lang="en-IN" alt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ly basis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5265" y="4251960"/>
            <a:ext cx="3747135" cy="24923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75" y="4257040"/>
            <a:ext cx="3830320" cy="21532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257040"/>
            <a:ext cx="2859405" cy="21450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09600" y="6140271"/>
            <a:ext cx="72256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en-IN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Regular Health Checkup Camps for SafaiMitras</a:t>
            </a:r>
            <a:endParaRPr lang="en-IN" altLang="en-US" b="1" u="sng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709295" y="408305"/>
            <a:ext cx="11202035" cy="4692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  <a:sym typeface="+mn-ea"/>
              </a:rPr>
              <a:t>Capacity Building and Welfare Measures for </a:t>
            </a:r>
            <a:r>
              <a:rPr lang="en-US" sz="2600" b="1" cap="all" dirty="0" err="1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  <a:sym typeface="+mn-ea"/>
              </a:rPr>
              <a:t>SafaiMitras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1203325" y="1026795"/>
            <a:ext cx="5668645" cy="2025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Linkage to </a:t>
            </a:r>
            <a:r>
              <a:rPr lang="en-IN" altLang="en-US" sz="1800" b="1" dirty="0">
                <a:latin typeface="Times New Roman" panose="02020603050405020304" charset="0"/>
                <a:cs typeface="Times New Roman" panose="02020603050405020304" charset="0"/>
              </a:rPr>
              <a:t>Social Welfare Schemes</a:t>
            </a:r>
          </a:p>
          <a:p>
            <a:pPr>
              <a:lnSpc>
                <a:spcPct val="100000"/>
              </a:lnSpc>
            </a:pPr>
            <a:r>
              <a:rPr lang="en-IN" altLang="en-US" sz="1800" b="1" dirty="0">
                <a:latin typeface="Times New Roman" panose="02020603050405020304" charset="0"/>
                <a:cs typeface="Times New Roman" panose="02020603050405020304" charset="0"/>
              </a:rPr>
              <a:t>Regular Mass Meeting</a:t>
            </a:r>
          </a:p>
          <a:p>
            <a:pPr>
              <a:lnSpc>
                <a:spcPct val="150000"/>
              </a:lnSpc>
            </a:pPr>
            <a:endParaRPr lang="en-IN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Picture 8" descr="IMG-20220223-WA00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0890" y="1887220"/>
            <a:ext cx="4516755" cy="2376170"/>
          </a:xfrm>
          <a:prstGeom prst="rect">
            <a:avLst/>
          </a:prstGeom>
        </p:spPr>
      </p:pic>
      <p:pic>
        <p:nvPicPr>
          <p:cNvPr id="10" name="Picture 9" descr="IMG-20220223-WA00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0890" y="4388485"/>
            <a:ext cx="4531360" cy="2385060"/>
          </a:xfrm>
          <a:prstGeom prst="rect">
            <a:avLst/>
          </a:prstGeom>
        </p:spPr>
      </p:pic>
      <p:pic>
        <p:nvPicPr>
          <p:cNvPr id="11" name="Picture 10" descr="IMG-20220223-WA00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3485" y="4388485"/>
            <a:ext cx="4530725" cy="2384425"/>
          </a:xfrm>
          <a:prstGeom prst="rect">
            <a:avLst/>
          </a:prstGeom>
        </p:spPr>
      </p:pic>
      <p:pic>
        <p:nvPicPr>
          <p:cNvPr id="12" name="Picture 11" descr="IMG-20220223-WA00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7455" y="1873250"/>
            <a:ext cx="4516755" cy="23901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600825" y="895350"/>
            <a:ext cx="47580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Linkage with </a:t>
            </a:r>
            <a:r>
              <a:rPr lang="en-IN" alt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PM </a:t>
            </a:r>
            <a:r>
              <a:rPr lang="en-IN" altLang="en-US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Jivan</a:t>
            </a:r>
            <a:r>
              <a:rPr lang="en-IN" alt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IN" altLang="en-US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Jyoti</a:t>
            </a:r>
            <a:r>
              <a:rPr lang="en-IN" alt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IN" altLang="en-US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Bima</a:t>
            </a:r>
            <a:endParaRPr lang="en-IN" altLang="en-US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Regular Health Check-up Camp </a:t>
            </a:r>
            <a:endParaRPr lang="en-US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1269365" y="224790"/>
            <a:ext cx="9855200" cy="346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</a:rPr>
              <a:t>Practices : Connecting with the </a:t>
            </a:r>
            <a:r>
              <a:rPr lang="en-IN" altLang="en-US" sz="27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</a:rPr>
              <a:t>Family Members</a:t>
            </a:r>
          </a:p>
        </p:txBody>
      </p:sp>
      <p:pic>
        <p:nvPicPr>
          <p:cNvPr id="54" name="Picture 54" descr="WhatsApp Image 2021-07-30 at 6.13.36 PM"/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95" y="1228725"/>
            <a:ext cx="3194685" cy="2395855"/>
          </a:xfrm>
          <a:prstGeom prst="rect">
            <a:avLst/>
          </a:prstGeom>
        </p:spPr>
      </p:pic>
      <p:pic>
        <p:nvPicPr>
          <p:cNvPr id="55" name="Picture 55" descr="WhatsApp Image 2021-07-30 at 6.13.37 PM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85" y="3862070"/>
            <a:ext cx="3235325" cy="2426970"/>
          </a:xfrm>
          <a:prstGeom prst="rect">
            <a:avLst/>
          </a:prstGeom>
        </p:spPr>
      </p:pic>
      <p:pic>
        <p:nvPicPr>
          <p:cNvPr id="64" name="Picture 64" descr="WhatsApp Image 2021-07-30 at 6.16.27 PM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40" y="1198245"/>
            <a:ext cx="4143375" cy="2426335"/>
          </a:xfrm>
          <a:prstGeom prst="rect">
            <a:avLst/>
          </a:prstGeom>
        </p:spPr>
      </p:pic>
      <p:pic>
        <p:nvPicPr>
          <p:cNvPr id="67" name="Picture 67" descr="WhatsApp Image 2021-07-30 at 6.30.58 PM (1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775" y="1198245"/>
            <a:ext cx="3515995" cy="2418715"/>
          </a:xfrm>
          <a:prstGeom prst="rect">
            <a:avLst/>
          </a:prstGeom>
        </p:spPr>
      </p:pic>
      <p:pic>
        <p:nvPicPr>
          <p:cNvPr id="69" name="Picture 69" descr="WhatsApp Image 2021-07-30 at 6.30.59 PM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525" y="3877945"/>
            <a:ext cx="3289935" cy="2395855"/>
          </a:xfrm>
          <a:prstGeom prst="rect">
            <a:avLst/>
          </a:prstGeom>
        </p:spPr>
      </p:pic>
      <p:pic>
        <p:nvPicPr>
          <p:cNvPr id="68" name="Picture 68" descr="WhatsApp Image 2021-07-30 at 6.30.58 PM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75" y="3903980"/>
            <a:ext cx="4240530" cy="23850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160" y="307340"/>
            <a:ext cx="12192000" cy="31496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b="1" cap="all" dirty="0">
                <a:solidFill>
                  <a:schemeClr val="tx1"/>
                </a:solidFill>
                <a:uFillTx/>
                <a:latin typeface="Arial Bold" panose="020B0604020202020204" charset="0"/>
                <a:ea typeface="Arial Bold" panose="020B0604020202020204" charset="0"/>
                <a:cs typeface="Arial Bold" panose="020B0604020202020204" charset="0"/>
                <a:sym typeface="+mn-ea"/>
              </a:rPr>
              <a:t>“Citizen Connects” to Spread Awareness for Safety of  SafaiMitras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775335" y="4096385"/>
            <a:ext cx="4595495" cy="25171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More safety to </a:t>
            </a:r>
            <a:r>
              <a:rPr lang="en-IN" altLang="en-US" sz="1800" dirty="0" err="1">
                <a:latin typeface="Times New Roman" panose="02020603050405020304" charset="0"/>
                <a:cs typeface="Times New Roman" panose="02020603050405020304" charset="0"/>
              </a:rPr>
              <a:t>SafaiMitras</a:t>
            </a:r>
            <a:endParaRPr lang="en-IN" alt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en-IN" sz="1800" dirty="0">
                <a:latin typeface="Times New Roman" panose="02020603050405020304" charset="0"/>
                <a:cs typeface="Times New Roman" panose="02020603050405020304" charset="0"/>
              </a:rPr>
              <a:t>Strategic </a:t>
            </a: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IEC outreach</a:t>
            </a:r>
            <a:endParaRPr lang="en-IN" altLang="en-US" sz="1800" dirty="0">
              <a:highlight>
                <a:srgbClr val="00008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en-IN" sz="1800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ustomer contact program  in every 2 months in each locality</a:t>
            </a:r>
          </a:p>
          <a:p>
            <a:pPr>
              <a:lnSpc>
                <a:spcPct val="100000"/>
              </a:lnSpc>
            </a:pPr>
            <a:r>
              <a:rPr lang="en-US" altLang="en-IN" sz="1800" dirty="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wo app's of  TSUISL are used </a:t>
            </a:r>
            <a:r>
              <a:rPr lang="en-US" altLang="en-IN" sz="1800" dirty="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IN" altLang="en-US" sz="1800" dirty="0">
                <a:latin typeface="Times New Roman" panose="02020603050405020304" charset="0"/>
                <a:cs typeface="Times New Roman" panose="02020603050405020304" charset="0"/>
              </a:rPr>
              <a:t>.e Zimmedaar Nagrik and JUSCO Sahyog</a:t>
            </a:r>
            <a:r>
              <a:rPr lang="en-US" altLang="en-IN" sz="1800" dirty="0">
                <a:latin typeface="Times New Roman" panose="02020603050405020304" charset="0"/>
                <a:cs typeface="Times New Roman" panose="02020603050405020304" charset="0"/>
              </a:rPr>
              <a:t> as customer support </a:t>
            </a:r>
            <a:endParaRPr lang="en-IN" altLang="en-US" sz="1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Picture 17" descr="WhatsApp Image 2021-07-28 at 8.51.55 AM (1)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1059180"/>
            <a:ext cx="4043680" cy="2792095"/>
          </a:xfrm>
          <a:prstGeom prst="rect">
            <a:avLst/>
          </a:prstGeom>
        </p:spPr>
      </p:pic>
      <p:pic>
        <p:nvPicPr>
          <p:cNvPr id="43" name="Picture 43" descr="WhatsApp Image 2021-07-28 at 11.28.01 AM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1975" y="1059180"/>
            <a:ext cx="4979035" cy="2920365"/>
          </a:xfrm>
          <a:prstGeom prst="rect">
            <a:avLst/>
          </a:prstGeom>
        </p:spPr>
      </p:pic>
      <p:pic>
        <p:nvPicPr>
          <p:cNvPr id="13" name="Picture 1" descr="WhatsApp Image 2021-07-30 at 8.27.24 AM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4675" y="3826510"/>
            <a:ext cx="4979670" cy="30060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2898140" y="485775"/>
            <a:ext cx="652653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altLang="en-US" sz="2800" cap="all" dirty="0">
                <a:solidFill>
                  <a:schemeClr val="tx1"/>
                </a:solidFill>
                <a:uFillTx/>
              </a:rPr>
              <a:t>Monitoring of workmen entry </a:t>
            </a:r>
          </a:p>
        </p:txBody>
      </p:sp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3035012" y="3505200"/>
            <a:ext cx="6389621" cy="706755"/>
          </a:xfrm>
          <a:prstGeom prst="rect">
            <a:avLst/>
          </a:prstGeom>
          <a:solidFill>
            <a:srgbClr val="BEE39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u="sng" dirty="0"/>
              <a:t>We achieved  “ZERO” workmen entry for manhole cleaning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u="sng" dirty="0"/>
              <a:t>From 1</a:t>
            </a:r>
            <a:r>
              <a:rPr lang="en-US" altLang="en-US" sz="1600" b="1" u="sng" baseline="30000" dirty="0"/>
              <a:t>st</a:t>
            </a:r>
            <a:r>
              <a:rPr lang="en-US" altLang="en-US" sz="1600" b="1" u="sng" dirty="0"/>
              <a:t> January 2021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6298734" y="1180736"/>
          <a:ext cx="4290684" cy="205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584005" y="1185598"/>
          <a:ext cx="4309262" cy="223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2420" y="2352386"/>
            <a:ext cx="1194033" cy="368300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Phase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400" y="2361912"/>
            <a:ext cx="1091540" cy="368300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Phase 2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74260" y="4421739"/>
            <a:ext cx="2711415" cy="398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2000" b="1" dirty="0"/>
              <a:t>OTHER BENEFITS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880567" y="5029200"/>
          <a:ext cx="8321040" cy="1154351"/>
        </p:xfrm>
        <a:graphic>
          <a:graphicData uri="http://schemas.openxmlformats.org/drawingml/2006/table">
            <a:tbl>
              <a:tblPr/>
              <a:tblGrid>
                <a:gridCol w="313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5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Customer KPI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FY-19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FY-20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FY-21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FY-22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Compliance within SLG 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 94%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 95%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Customer Satisfaction performance score for Waste water services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94%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7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523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90500"/>
            <a:ext cx="2720340" cy="42354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cap="all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  <a:sym typeface="+mn-ea"/>
              </a:rPr>
              <a:t>TESTIMONIAL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405120" cy="4217670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latin typeface="Times New Roman" panose="02020603050405020304" charset="0"/>
                <a:cs typeface="Times New Roman" panose="02020603050405020304" charset="0"/>
              </a:rPr>
              <a:t>For SafaiMitras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Man hole worker to a mechanized sewer worker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No Life at Risk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Better working condition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Social Security- Linked with schemes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Recognition- Working with Dignity</a:t>
            </a: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Uplifted SafaiMitras for a better and healthy life</a:t>
            </a:r>
          </a:p>
        </p:txBody>
      </p:sp>
      <p:pic>
        <p:nvPicPr>
          <p:cNvPr id="5" name="WhatsApp Video 2022-08-02 at 4.19.01 P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70" y="894715"/>
            <a:ext cx="5701030" cy="33528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/>
        </p:nvGraphicFramePr>
        <p:xfrm>
          <a:off x="1454785" y="5159375"/>
          <a:ext cx="928243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5869940" y="4279265"/>
            <a:ext cx="5751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Name: 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Mr. Baset Hasda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Occupation: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 Sewer Worker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 Working Zone: </a:t>
            </a:r>
            <a:r>
              <a:rPr lang="en-US" b="1">
                <a:latin typeface="Times New Roman Bold" panose="02020603050405020304" charset="0"/>
                <a:cs typeface="Times New Roman Bold" panose="02020603050405020304" charset="0"/>
              </a:rPr>
              <a:t>West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City: 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Jamshedpur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                 State: 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Jharkhand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8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803910" y="122766"/>
            <a:ext cx="10972800" cy="202755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SAFAIMITRAS are the backbone of the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City, they are our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Responsibility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Some Sewer Operators &amp; Sewer Men feeling dignified…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-635" y="5847080"/>
            <a:ext cx="12193270" cy="889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Thank You</a:t>
            </a:r>
          </a:p>
        </p:txBody>
      </p:sp>
      <p:pic>
        <p:nvPicPr>
          <p:cNvPr id="2" name="Picture 1" descr="WhatsApp Image 2022-08-11 at 9.05.28 PM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1938025"/>
            <a:ext cx="2994660" cy="3152140"/>
          </a:xfrm>
          <a:prstGeom prst="roundRect">
            <a:avLst/>
          </a:prstGeom>
        </p:spPr>
      </p:pic>
      <p:pic>
        <p:nvPicPr>
          <p:cNvPr id="3" name="Picture 2" descr="WhatsApp Image 2022-08-11 at 8.58.00 PM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735" y="1903735"/>
            <a:ext cx="2625725" cy="3167380"/>
          </a:xfrm>
          <a:prstGeom prst="roundRect">
            <a:avLst/>
          </a:prstGeom>
        </p:spPr>
      </p:pic>
      <p:pic>
        <p:nvPicPr>
          <p:cNvPr id="4" name="Picture 3" descr="WhatsApp Image 2022-08-11 at 9.00.34 PM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6630" y="1978030"/>
            <a:ext cx="2691130" cy="3129915"/>
          </a:xfrm>
          <a:prstGeom prst="roundRect">
            <a:avLst/>
          </a:prstGeom>
        </p:spPr>
      </p:pic>
      <p:pic>
        <p:nvPicPr>
          <p:cNvPr id="5" name="Picture 4" descr="WhatsApp Image 2022-08-11 at 9.03.48 PM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20150" y="2027560"/>
            <a:ext cx="3044825" cy="3075305"/>
          </a:xfrm>
          <a:prstGeom prst="roundRect">
            <a:avLst/>
          </a:prstGeom>
        </p:spPr>
      </p:pic>
      <p:sp>
        <p:nvSpPr>
          <p:cNvPr id="8" name="Title 1"/>
          <p:cNvSpPr>
            <a:spLocks noGrp="1"/>
          </p:cNvSpPr>
          <p:nvPr/>
        </p:nvSpPr>
        <p:spPr>
          <a:xfrm>
            <a:off x="441787" y="5198724"/>
            <a:ext cx="11423187" cy="64835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Vinod Jha            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Atisher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Bhumiz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Aazadi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Bagti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Kuna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Hembrom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460" y="227965"/>
            <a:ext cx="3719195" cy="36893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latin typeface="Arial Bold" panose="020B0604020202020204" charset="0"/>
                <a:cs typeface="Arial Bold" panose="020B0604020202020204" charset="0"/>
              </a:rPr>
              <a:t>CITY BACKGROUND</a:t>
            </a:r>
          </a:p>
        </p:txBody>
      </p:sp>
      <p:pic>
        <p:nvPicPr>
          <p:cNvPr id="4" name="Picture 3" descr="group-png-32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957580"/>
            <a:ext cx="873760" cy="873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595120" y="1106805"/>
            <a:ext cx="5055870" cy="4856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Population cov</a:t>
            </a: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ered</a:t>
            </a:r>
            <a:r>
              <a:rPr lang="en-US" altLang="en-I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I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7.7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lakhs</a:t>
            </a: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I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Estimated</a:t>
            </a: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</a:p>
          <a:p>
            <a:pPr indent="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5825" algn="l"/>
              </a:tabLst>
              <a:defRPr/>
            </a:pPr>
            <a:endParaRPr lang="en-US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Avg. daily water supply - </a:t>
            </a:r>
            <a:r>
              <a:rPr lang="en-IN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80</a:t>
            </a: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MLD</a:t>
            </a:r>
            <a:endParaRPr lang="en-US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Length of Water Mains: - </a:t>
            </a: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640 Km</a:t>
            </a:r>
            <a:endParaRPr lang="en-US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Length of Sewer Lines-</a:t>
            </a: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IN" altLang="en-US" sz="20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579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Km</a:t>
            </a:r>
            <a:endParaRPr lang="en-US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endParaRPr lang="en-US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IN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Sewage Treatment Plant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64 ML</a:t>
            </a:r>
            <a:r>
              <a:rPr lang="en-IN" altLang="en-US" sz="20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en-IN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sewage pumping stations</a:t>
            </a: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Automated Operation</a:t>
            </a: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20000 Manhole</a:t>
            </a:r>
            <a:endParaRPr lang="en-US" altLang="en-US" sz="2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endParaRPr lang="en-US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Total number of SafaiMitras Engaged : </a:t>
            </a:r>
            <a:r>
              <a:rPr lang="en-US" sz="20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133</a:t>
            </a:r>
            <a:endParaRPr lang="en-US" sz="200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5825" algn="l"/>
              </a:tabLst>
              <a:defRPr/>
            </a:pPr>
            <a:endParaRPr lang="en-US" sz="200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 descr="toppng.com-city-silhouette-600x2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005" y="929005"/>
            <a:ext cx="1935480" cy="7931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706485" y="804545"/>
            <a:ext cx="3101340" cy="1762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Area- </a:t>
            </a:r>
            <a:r>
              <a:rPr lang="en-US" altLang="en-US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64 Sq Km</a:t>
            </a:r>
            <a:endParaRPr lang="en-US" altLang="en-US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 of wards -10 </a:t>
            </a: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Population </a:t>
            </a:r>
            <a:r>
              <a:rPr lang="en-IN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(2011</a:t>
            </a:r>
            <a:r>
              <a:rPr lang="en-US" altLang="en-I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)-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6.</a:t>
            </a:r>
            <a:r>
              <a:rPr lang="en-IN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lakhs </a:t>
            </a: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Green Cover-37% (Approx)</a:t>
            </a:r>
          </a:p>
          <a:p>
            <a:pPr marL="285750" indent="-285750" algn="l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5825" algn="l"/>
              </a:tabLst>
              <a:defRPr/>
            </a:pP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Road Length:- 713 Km</a:t>
            </a:r>
            <a:endParaRPr lang="en-US"/>
          </a:p>
        </p:txBody>
      </p:sp>
      <p:pic>
        <p:nvPicPr>
          <p:cNvPr id="9" name="Picture 8" descr="119-1190803_free-sewer-pipe-cliparts-pipe-icon-png-transparent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" y="2050415"/>
            <a:ext cx="902335" cy="916940"/>
          </a:xfrm>
          <a:prstGeom prst="rect">
            <a:avLst/>
          </a:prstGeom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7250430" y="2740660"/>
          <a:ext cx="4159885" cy="321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1871981" y="6189345"/>
            <a:ext cx="7891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Challenges: The conventional method of sewer cleaning requires manual entry.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80" y="1600200"/>
            <a:ext cx="873760" cy="966470"/>
          </a:xfrm>
          <a:prstGeom prst="rect">
            <a:avLst/>
          </a:prstGeom>
        </p:spPr>
      </p:pic>
      <p:pic>
        <p:nvPicPr>
          <p:cNvPr id="10" name="Picture 9" descr="pngwing.com (3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85" y="3519805"/>
            <a:ext cx="1067435" cy="1067435"/>
          </a:xfrm>
          <a:prstGeom prst="rect">
            <a:avLst/>
          </a:prstGeom>
        </p:spPr>
      </p:pic>
      <p:pic>
        <p:nvPicPr>
          <p:cNvPr id="11" name="Picture 10" descr="images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720" y="4823460"/>
            <a:ext cx="813435" cy="9639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67690" y="869315"/>
            <a:ext cx="6082665" cy="90868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7690" y="1882140"/>
            <a:ext cx="6082665" cy="114490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1820" y="3131820"/>
            <a:ext cx="6057900" cy="175450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9130" y="4987925"/>
            <a:ext cx="5991225" cy="96456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70370" y="920750"/>
            <a:ext cx="5099685" cy="181991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2943225" y="206375"/>
            <a:ext cx="6639560" cy="3898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THE GREATER SOCIETAL PROBLEM</a:t>
            </a:r>
          </a:p>
        </p:txBody>
      </p:sp>
      <p:pic>
        <p:nvPicPr>
          <p:cNvPr id="44038" name="Picture 9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662" y="5175885"/>
            <a:ext cx="2400935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Slide Number Placeholder 1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DEF1A9-B156-4091-85A3-1C37A22B4D3A}" type="slidenum">
              <a:rPr lang="en-US" altLang="en-US" sz="1400" smtClean="0"/>
              <a:t>4</a:t>
            </a:fld>
            <a:endParaRPr lang="en-US" alt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307" y="697562"/>
            <a:ext cx="5222864" cy="3407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0432" y="731520"/>
            <a:ext cx="3921125" cy="5989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2544" y="1295401"/>
            <a:ext cx="3048000" cy="426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307" y="4206874"/>
            <a:ext cx="2971800" cy="25146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099" y="6430843"/>
            <a:ext cx="670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ZERO MANUAL ENTRY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285" y="1200838"/>
            <a:ext cx="2133600" cy="2553335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IN" sz="2000" b="1" dirty="0"/>
              <a:t>CHALLENGES: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Technical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Safety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Social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7170" y="1200741"/>
            <a:ext cx="2362200" cy="255333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IN" sz="2000" b="1" dirty="0"/>
              <a:t>THOUGHT: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Design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Mechanization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000" b="1" dirty="0"/>
              <a:t>Social Stigma</a:t>
            </a:r>
          </a:p>
        </p:txBody>
      </p:sp>
      <p:sp>
        <p:nvSpPr>
          <p:cNvPr id="6" name="Arrow: Right 5"/>
          <p:cNvSpPr/>
          <p:nvPr/>
        </p:nvSpPr>
        <p:spPr bwMode="auto">
          <a:xfrm>
            <a:off x="6528705" y="2795241"/>
            <a:ext cx="533400" cy="3693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1219200"/>
            <a:ext cx="3124200" cy="4831080"/>
          </a:xfrm>
          <a:prstGeom prst="rect">
            <a:avLst/>
          </a:prstGeom>
          <a:solidFill>
            <a:srgbClr val="FFFF00">
              <a:alpha val="53000"/>
            </a:srgb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ctr">
              <a:buFont typeface="Arial" panose="020B0604020202020204" pitchFamily="34" charset="0"/>
              <a:buChar char="•"/>
              <a:defRPr sz="2400" b="1"/>
            </a:lvl1pPr>
          </a:lstStyle>
          <a:p>
            <a:pPr marL="0" indent="0">
              <a:buNone/>
            </a:pPr>
            <a:r>
              <a:rPr lang="en-IN" sz="2000" dirty="0"/>
              <a:t>IDEAS</a:t>
            </a:r>
            <a:r>
              <a:rPr lang="en-US" altLang="en-IN" sz="2000" dirty="0"/>
              <a:t>:</a:t>
            </a:r>
            <a:endParaRPr lang="en-IN" sz="1800" dirty="0"/>
          </a:p>
          <a:p>
            <a:pPr marL="0" indent="0">
              <a:buNone/>
            </a:pPr>
            <a:endParaRPr lang="en-IN" sz="1800" dirty="0"/>
          </a:p>
          <a:p>
            <a:pPr marL="0" indent="0">
              <a:buNone/>
            </a:pPr>
            <a:endParaRPr lang="en-IN" sz="1800" dirty="0"/>
          </a:p>
          <a:p>
            <a:r>
              <a:rPr lang="en-IN" sz="1800" dirty="0"/>
              <a:t>Design Change</a:t>
            </a:r>
          </a:p>
          <a:p>
            <a:endParaRPr lang="en-IN" sz="1800" dirty="0"/>
          </a:p>
          <a:p>
            <a:endParaRPr lang="en-IN" sz="1800" dirty="0"/>
          </a:p>
          <a:p>
            <a:r>
              <a:rPr lang="en-IN" sz="1800" dirty="0"/>
              <a:t>Study the application of various cleaning equipment</a:t>
            </a:r>
          </a:p>
          <a:p>
            <a:endParaRPr lang="en-IN" sz="1800" dirty="0"/>
          </a:p>
          <a:p>
            <a:endParaRPr lang="en-IN" sz="1800" dirty="0"/>
          </a:p>
          <a:p>
            <a:r>
              <a:rPr lang="en-IN" sz="1800" dirty="0"/>
              <a:t>Create a healthy and safe work environment for all and create a “sense of pride” amongst the workmen involved in cleaning</a:t>
            </a:r>
          </a:p>
        </p:txBody>
      </p:sp>
      <p:sp>
        <p:nvSpPr>
          <p:cNvPr id="9" name="Arrow: Right 8"/>
          <p:cNvSpPr/>
          <p:nvPr/>
        </p:nvSpPr>
        <p:spPr bwMode="auto">
          <a:xfrm rot="10800000">
            <a:off x="5581649" y="5198204"/>
            <a:ext cx="952500" cy="574901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Light Bulb Drawing — How To Draw A Light Bulb Step By Ste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0"/>
          <a:stretch>
            <a:fillRect/>
          </a:stretch>
        </p:blipFill>
        <p:spPr bwMode="auto">
          <a:xfrm>
            <a:off x="3150235" y="3980180"/>
            <a:ext cx="2005330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260" y="243840"/>
            <a:ext cx="8869680" cy="40005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</a:rPr>
              <a:t>Before </a:t>
            </a:r>
            <a:r>
              <a:rPr lang="en-US" sz="2800" b="1" cap="all" dirty="0" err="1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</a:rPr>
              <a:t>SafaiMitra</a:t>
            </a:r>
            <a:r>
              <a:rPr lang="en-US" sz="2800" b="1" cap="all" dirty="0">
                <a:solidFill>
                  <a:schemeClr val="tx1"/>
                </a:solidFill>
                <a:uFillTx/>
                <a:latin typeface="Arial Bold" panose="020B0604020202020204" charset="0"/>
                <a:cs typeface="Arial Bold" panose="020B0604020202020204" charset="0"/>
              </a:rPr>
              <a:t> Suraksha Challenge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2672715" y="876935"/>
            <a:ext cx="7313295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ISSUES /CHALLENGES FACED DURING SEWER LINE DESILTING 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894840" y="1477645"/>
            <a:ext cx="88690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8"/>
          <p:cNvSpPr txBox="1"/>
          <p:nvPr/>
        </p:nvSpPr>
        <p:spPr>
          <a:xfrm>
            <a:off x="407670" y="1903095"/>
            <a:ext cx="3848735" cy="2153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tx2"/>
                </a:solidFill>
              </a:rPr>
              <a:t>Technical problem :</a:t>
            </a:r>
            <a:endParaRPr lang="en-IN" sz="1600" dirty="0"/>
          </a:p>
          <a:p>
            <a:pPr marL="87630" indent="-8763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Non-Uniform manhole designs</a:t>
            </a:r>
          </a:p>
          <a:p>
            <a:pPr marL="87630" indent="-8763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Unavailability of Approach for cleaning of manholes </a:t>
            </a:r>
          </a:p>
          <a:p>
            <a:pPr marL="87630" indent="-8763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Unplanned</a:t>
            </a:r>
            <a:r>
              <a:rPr lang="en-US" altLang="en-IN" sz="1600" dirty="0"/>
              <a:t> </a:t>
            </a:r>
            <a:r>
              <a:rPr lang="en-IN" sz="1600" dirty="0"/>
              <a:t>construction</a:t>
            </a:r>
            <a:r>
              <a:rPr lang="en-US" altLang="en-IN" sz="1600" dirty="0"/>
              <a:t> of</a:t>
            </a:r>
            <a:r>
              <a:rPr lang="en-IN" sz="1600" dirty="0"/>
              <a:t> manholes</a:t>
            </a:r>
          </a:p>
          <a:p>
            <a:pPr marL="87630" indent="-8763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One solution(machine) does not address all maintenance requirements</a:t>
            </a:r>
          </a:p>
        </p:txBody>
      </p:sp>
      <p:sp>
        <p:nvSpPr>
          <p:cNvPr id="17" name="TextBox 9"/>
          <p:cNvSpPr txBox="1"/>
          <p:nvPr/>
        </p:nvSpPr>
        <p:spPr>
          <a:xfrm>
            <a:off x="4387215" y="1903095"/>
            <a:ext cx="4309745" cy="2153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tx2"/>
                </a:solidFill>
              </a:rPr>
              <a:t>Safety problem:</a:t>
            </a:r>
            <a:endParaRPr lang="en-IN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Sewer line desilting required manual entry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Exposure to poisonous gases inside manholes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Exposure to unhygienic condition leading to health hazard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1600" dirty="0"/>
              <a:t>Depth of manholes were different</a:t>
            </a:r>
            <a:endParaRPr lang="en-IN" sz="1600" b="1" dirty="0"/>
          </a:p>
        </p:txBody>
      </p:sp>
      <p:sp>
        <p:nvSpPr>
          <p:cNvPr id="18" name="TextBox 11"/>
          <p:cNvSpPr txBox="1"/>
          <p:nvPr/>
        </p:nvSpPr>
        <p:spPr>
          <a:xfrm>
            <a:off x="8827135" y="1903095"/>
            <a:ext cx="3286760" cy="891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IN" b="1" dirty="0">
                <a:solidFill>
                  <a:schemeClr val="tx2"/>
                </a:solidFill>
              </a:rPr>
              <a:t>Social Problems:</a:t>
            </a:r>
            <a:endParaRPr lang="en-IN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2"/>
                </a:solidFill>
              </a:rPr>
              <a:t>Work Dignity and</a:t>
            </a:r>
            <a:r>
              <a:rPr lang="en-US" altLang="en-IN" sz="1600" dirty="0">
                <a:solidFill>
                  <a:schemeClr val="tx2"/>
                </a:solidFill>
              </a:rPr>
              <a:t> </a:t>
            </a:r>
            <a:r>
              <a:rPr lang="en-IN" sz="1600" dirty="0">
                <a:solidFill>
                  <a:schemeClr val="tx2"/>
                </a:solidFill>
              </a:rPr>
              <a:t>Self </a:t>
            </a:r>
            <a:r>
              <a:rPr lang="en-US" altLang="en-IN" sz="1600" dirty="0">
                <a:solidFill>
                  <a:schemeClr val="tx2"/>
                </a:solidFill>
              </a:rPr>
              <a:t>R</a:t>
            </a:r>
            <a:r>
              <a:rPr lang="en-IN" sz="1600" dirty="0">
                <a:solidFill>
                  <a:schemeClr val="tx2"/>
                </a:solidFill>
              </a:rPr>
              <a:t>espect </a:t>
            </a:r>
            <a:endParaRPr lang="en-IN" sz="1600" b="1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894840" y="1477645"/>
            <a:ext cx="0" cy="426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995670" y="1249680"/>
            <a:ext cx="0" cy="665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0763885" y="1477645"/>
            <a:ext cx="0" cy="426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</p:nvPr>
        </p:nvGraphicFramePr>
        <p:xfrm>
          <a:off x="609600" y="4133850"/>
          <a:ext cx="109728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Item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Depth in </a:t>
                      </a:r>
                      <a:r>
                        <a:rPr lang="en-US" sz="1600" b="1" dirty="0" err="1">
                          <a:solidFill>
                            <a:sysClr val="windowText" lastClr="000000"/>
                          </a:solidFill>
                        </a:rPr>
                        <a:t>Mtr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Quantity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Cleaning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Frequency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Removing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Sewer</a:t>
                      </a:r>
                      <a:r>
                        <a:rPr lang="en-US" sz="1600" baseline="0" dirty="0"/>
                        <a:t>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6000 Nos.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Compt.</a:t>
                      </a:r>
                      <a:r>
                        <a:rPr lang="en-US" sz="1600" baseline="0" dirty="0"/>
                        <a:t> Based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Desilting of Branch Sewer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 to 2.0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213 KM.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Compt. / Requirement</a:t>
                      </a:r>
                      <a:r>
                        <a:rPr lang="en-US" sz="1600" baseline="0" dirty="0"/>
                        <a:t> Based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Desilting of Main Sewer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&gt;1.5</a:t>
                      </a:r>
                      <a:r>
                        <a:rPr lang="en-US" sz="1600" baseline="0" dirty="0"/>
                        <a:t>  to 3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235 KM.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2-</a:t>
                      </a:r>
                      <a:r>
                        <a:rPr lang="en-US" sz="1600" baseline="0" dirty="0"/>
                        <a:t>3 Times</a:t>
                      </a:r>
                      <a:r>
                        <a:rPr lang="en-US" sz="1600" dirty="0"/>
                        <a:t>/Year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Desilting of Trunk Sewer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&gt;1.5</a:t>
                      </a:r>
                      <a:r>
                        <a:rPr lang="en-US" sz="1600" baseline="0" dirty="0"/>
                        <a:t>  to 8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102 KM.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Desilting of Manhole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 to 1.5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12194 Nos.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Compt. / Requirement</a:t>
                      </a:r>
                      <a:r>
                        <a:rPr lang="en-US" sz="1600" baseline="0" dirty="0"/>
                        <a:t> Based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&gt;1.5</a:t>
                      </a:r>
                      <a:r>
                        <a:rPr lang="en-US" sz="1600" baseline="0" dirty="0"/>
                        <a:t>  to 2.5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6779 Nos.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2-</a:t>
                      </a:r>
                      <a:r>
                        <a:rPr lang="en-US" sz="1600" baseline="0" dirty="0"/>
                        <a:t>3 Times</a:t>
                      </a:r>
                      <a:r>
                        <a:rPr lang="en-US" sz="1600" dirty="0"/>
                        <a:t>/Year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&gt;2.5</a:t>
                      </a:r>
                      <a:r>
                        <a:rPr lang="en-US" sz="1600" baseline="0" dirty="0"/>
                        <a:t>  to 8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1030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Nos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3F3C1-541E-41C7-B3CE-C1FA958A264C}" type="slidenum">
              <a:rPr lang="en-US" altLang="en-US" smtClean="0"/>
              <a:t>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560" y="1049019"/>
            <a:ext cx="2975031" cy="1752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010" y="2866569"/>
            <a:ext cx="2964581" cy="1978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390" y="4910555"/>
            <a:ext cx="2960201" cy="1871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6689" y="1096962"/>
            <a:ext cx="3200401" cy="4160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6410" y="1107756"/>
            <a:ext cx="2698103" cy="4160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0845" y="5383530"/>
            <a:ext cx="6507480" cy="13982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26055" y="233363"/>
            <a:ext cx="702754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buNone/>
              <a:defRPr sz="2400" b="1" u="sng"/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sz="2800" u="none" cap="all" dirty="0">
                <a:solidFill>
                  <a:schemeClr val="tx1"/>
                </a:solidFill>
                <a:uFillTx/>
              </a:rPr>
              <a:t>Process Followed Before</a:t>
            </a:r>
            <a:r>
              <a:rPr lang="en-US" altLang="en-US" sz="2800" u="none" dirty="0"/>
              <a:t> SmSC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160" y="1054920"/>
            <a:ext cx="21542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1. Opening cover</a:t>
            </a:r>
            <a:endParaRPr lang="en-IN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51002" y="2866390"/>
            <a:ext cx="21542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2. Checking Gases</a:t>
            </a:r>
            <a:endParaRPr lang="en-IN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65215" y="4917615"/>
            <a:ext cx="2541509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3. Placing Rope Ladder</a:t>
            </a:r>
            <a:endParaRPr lang="en-IN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996872" y="1107708"/>
            <a:ext cx="21542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4.Workmen Entry</a:t>
            </a:r>
            <a:endParaRPr lang="en-IN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8106227" y="1107675"/>
            <a:ext cx="21542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5.Workmen Entry</a:t>
            </a:r>
            <a:endParaRPr lang="en-IN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553200" y="5408272"/>
            <a:ext cx="21542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6. Desilting work </a:t>
            </a:r>
            <a:endParaRPr lang="en-IN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1865630" y="439420"/>
            <a:ext cx="843343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cap="all" dirty="0">
                <a:solidFill>
                  <a:schemeClr val="tx1"/>
                </a:solidFill>
                <a:uFillTx/>
              </a:rPr>
              <a:t>Average Activity Time &amp; Associated Risk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34644" y="2827050"/>
          <a:ext cx="8761730" cy="324612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 Time line activity for Manhole Cleaning/ Each Manhole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Sr. No.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Approx. Time in Min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of Manhole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Inspection of Man Hole from outside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Checking of Gas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Fixing of Entry Ladder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of Work Men 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1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1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Desilting of Manhole (Worker Inside manhole)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1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IN" sz="1600" b="1" i="1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  of Work Men from Manhole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Removal of Entry Ladder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of Manhole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Cleaning time/ Each Manhole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1611984" y="6260068"/>
            <a:ext cx="8903616" cy="3683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u="sng" dirty="0"/>
              <a:t>Worker has to work in side the Manhole = 60 Min </a:t>
            </a:r>
            <a:endParaRPr lang="en-US" altLang="en-US" sz="2000" b="1" i="1" u="sng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001000" y="1600200"/>
            <a:ext cx="533400" cy="1143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86200" y="2286000"/>
            <a:ext cx="41148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52800" y="1600200"/>
            <a:ext cx="533400" cy="11176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4"/>
          <p:cNvSpPr/>
          <p:nvPr/>
        </p:nvSpPr>
        <p:spPr bwMode="auto">
          <a:xfrm>
            <a:off x="3886200" y="2438400"/>
            <a:ext cx="4114800" cy="76200"/>
          </a:xfrm>
          <a:custGeom>
            <a:avLst/>
            <a:gdLst>
              <a:gd name="T0" fmla="*/ 0 w 6249"/>
              <a:gd name="T1" fmla="*/ 2147483646 h 172"/>
              <a:gd name="T2" fmla="*/ 2147483646 w 6249"/>
              <a:gd name="T3" fmla="*/ 2147483646 h 172"/>
              <a:gd name="T4" fmla="*/ 2147483646 w 6249"/>
              <a:gd name="T5" fmla="*/ 2147483646 h 172"/>
              <a:gd name="T6" fmla="*/ 2147483646 w 6249"/>
              <a:gd name="T7" fmla="*/ 2147483646 h 172"/>
              <a:gd name="T8" fmla="*/ 2147483646 w 6249"/>
              <a:gd name="T9" fmla="*/ 2147483646 h 172"/>
              <a:gd name="T10" fmla="*/ 2147483646 w 6249"/>
              <a:gd name="T11" fmla="*/ 2147483646 h 1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9"/>
              <a:gd name="T19" fmla="*/ 0 h 172"/>
              <a:gd name="T20" fmla="*/ 6249 w 6249"/>
              <a:gd name="T21" fmla="*/ 172 h 1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9" h="172">
                <a:moveTo>
                  <a:pt x="0" y="129"/>
                </a:moveTo>
                <a:cubicBezTo>
                  <a:pt x="326" y="139"/>
                  <a:pt x="652" y="149"/>
                  <a:pt x="1046" y="129"/>
                </a:cubicBezTo>
                <a:cubicBezTo>
                  <a:pt x="1440" y="109"/>
                  <a:pt x="1938" y="0"/>
                  <a:pt x="2364" y="7"/>
                </a:cubicBezTo>
                <a:cubicBezTo>
                  <a:pt x="2790" y="14"/>
                  <a:pt x="3181" y="168"/>
                  <a:pt x="3600" y="170"/>
                </a:cubicBezTo>
                <a:cubicBezTo>
                  <a:pt x="4019" y="172"/>
                  <a:pt x="4435" y="41"/>
                  <a:pt x="4877" y="21"/>
                </a:cubicBezTo>
                <a:cubicBezTo>
                  <a:pt x="5319" y="1"/>
                  <a:pt x="6020" y="41"/>
                  <a:pt x="6249" y="48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" name="AutoShape 5"/>
          <p:cNvCxnSpPr>
            <a:cxnSpLocks noChangeShapeType="1"/>
          </p:cNvCxnSpPr>
          <p:nvPr/>
        </p:nvCxnSpPr>
        <p:spPr bwMode="auto">
          <a:xfrm>
            <a:off x="3810000" y="2438400"/>
            <a:ext cx="1981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utoShape 7"/>
          <p:cNvSpPr>
            <a:spLocks noChangeArrowheads="1"/>
          </p:cNvSpPr>
          <p:nvPr/>
        </p:nvSpPr>
        <p:spPr bwMode="auto">
          <a:xfrm rot="-5400000">
            <a:off x="5822156" y="2331244"/>
            <a:ext cx="188913" cy="250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AutoShape 5"/>
          <p:cNvCxnSpPr>
            <a:cxnSpLocks noChangeShapeType="1"/>
          </p:cNvCxnSpPr>
          <p:nvPr/>
        </p:nvCxnSpPr>
        <p:spPr bwMode="auto">
          <a:xfrm>
            <a:off x="6019800" y="2438400"/>
            <a:ext cx="1981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8077200" y="1752600"/>
            <a:ext cx="40767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MH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352800" y="1752600"/>
            <a:ext cx="40767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MH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287962" y="2004589"/>
            <a:ext cx="110426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SEWER PIPE</a:t>
            </a:r>
          </a:p>
        </p:txBody>
      </p:sp>
      <p:sp>
        <p:nvSpPr>
          <p:cNvPr id="17" name="Freeform 21"/>
          <p:cNvSpPr/>
          <p:nvPr/>
        </p:nvSpPr>
        <p:spPr>
          <a:xfrm>
            <a:off x="3352800" y="2133600"/>
            <a:ext cx="533400" cy="538163"/>
          </a:xfrm>
          <a:custGeom>
            <a:avLst/>
            <a:gdLst>
              <a:gd name="connsiteX0" fmla="*/ 191104 w 795866"/>
              <a:gd name="connsiteY0" fmla="*/ 65314 h 766838"/>
              <a:gd name="connsiteX1" fmla="*/ 89504 w 795866"/>
              <a:gd name="connsiteY1" fmla="*/ 7257 h 766838"/>
              <a:gd name="connsiteX2" fmla="*/ 2419 w 795866"/>
              <a:gd name="connsiteY2" fmla="*/ 108857 h 766838"/>
              <a:gd name="connsiteX3" fmla="*/ 104019 w 795866"/>
              <a:gd name="connsiteY3" fmla="*/ 239486 h 766838"/>
              <a:gd name="connsiteX4" fmla="*/ 60476 w 795866"/>
              <a:gd name="connsiteY4" fmla="*/ 428172 h 766838"/>
              <a:gd name="connsiteX5" fmla="*/ 74990 w 795866"/>
              <a:gd name="connsiteY5" fmla="*/ 689429 h 766838"/>
              <a:gd name="connsiteX6" fmla="*/ 292704 w 795866"/>
              <a:gd name="connsiteY6" fmla="*/ 689429 h 766838"/>
              <a:gd name="connsiteX7" fmla="*/ 350761 w 795866"/>
              <a:gd name="connsiteY7" fmla="*/ 457200 h 766838"/>
              <a:gd name="connsiteX8" fmla="*/ 437847 w 795866"/>
              <a:gd name="connsiteY8" fmla="*/ 703943 h 766838"/>
              <a:gd name="connsiteX9" fmla="*/ 510419 w 795866"/>
              <a:gd name="connsiteY9" fmla="*/ 703943 h 766838"/>
              <a:gd name="connsiteX10" fmla="*/ 379790 w 795866"/>
              <a:gd name="connsiteY10" fmla="*/ 326572 h 766838"/>
              <a:gd name="connsiteX11" fmla="*/ 263676 w 795866"/>
              <a:gd name="connsiteY11" fmla="*/ 515257 h 766838"/>
              <a:gd name="connsiteX12" fmla="*/ 234647 w 795866"/>
              <a:gd name="connsiteY12" fmla="*/ 326572 h 766838"/>
              <a:gd name="connsiteX13" fmla="*/ 234647 w 795866"/>
              <a:gd name="connsiteY13" fmla="*/ 268514 h 766838"/>
              <a:gd name="connsiteX14" fmla="*/ 684590 w 795866"/>
              <a:gd name="connsiteY14" fmla="*/ 384629 h 766838"/>
              <a:gd name="connsiteX15" fmla="*/ 786190 w 795866"/>
              <a:gd name="connsiteY15" fmla="*/ 355600 h 766838"/>
              <a:gd name="connsiteX16" fmla="*/ 626533 w 795866"/>
              <a:gd name="connsiteY16" fmla="*/ 283029 h 766838"/>
              <a:gd name="connsiteX17" fmla="*/ 162076 w 795866"/>
              <a:gd name="connsiteY17" fmla="*/ 181429 h 766838"/>
              <a:gd name="connsiteX18" fmla="*/ 191104 w 795866"/>
              <a:gd name="connsiteY18" fmla="*/ 65314 h 76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5866" h="766838">
                <a:moveTo>
                  <a:pt x="191104" y="65314"/>
                </a:moveTo>
                <a:cubicBezTo>
                  <a:pt x="179009" y="36285"/>
                  <a:pt x="120952" y="0"/>
                  <a:pt x="89504" y="7257"/>
                </a:cubicBezTo>
                <a:cubicBezTo>
                  <a:pt x="58057" y="14514"/>
                  <a:pt x="0" y="70152"/>
                  <a:pt x="2419" y="108857"/>
                </a:cubicBezTo>
                <a:cubicBezTo>
                  <a:pt x="4838" y="147562"/>
                  <a:pt x="94343" y="186267"/>
                  <a:pt x="104019" y="239486"/>
                </a:cubicBezTo>
                <a:cubicBezTo>
                  <a:pt x="113695" y="292705"/>
                  <a:pt x="65314" y="353182"/>
                  <a:pt x="60476" y="428172"/>
                </a:cubicBezTo>
                <a:cubicBezTo>
                  <a:pt x="55638" y="503163"/>
                  <a:pt x="36285" y="645886"/>
                  <a:pt x="74990" y="689429"/>
                </a:cubicBezTo>
                <a:cubicBezTo>
                  <a:pt x="113695" y="732972"/>
                  <a:pt x="246742" y="728134"/>
                  <a:pt x="292704" y="689429"/>
                </a:cubicBezTo>
                <a:cubicBezTo>
                  <a:pt x="338666" y="650724"/>
                  <a:pt x="326571" y="454781"/>
                  <a:pt x="350761" y="457200"/>
                </a:cubicBezTo>
                <a:cubicBezTo>
                  <a:pt x="374951" y="459619"/>
                  <a:pt x="411237" y="662819"/>
                  <a:pt x="437847" y="703943"/>
                </a:cubicBezTo>
                <a:cubicBezTo>
                  <a:pt x="464457" y="745067"/>
                  <a:pt x="520095" y="766838"/>
                  <a:pt x="510419" y="703943"/>
                </a:cubicBezTo>
                <a:cubicBezTo>
                  <a:pt x="500743" y="641048"/>
                  <a:pt x="420914" y="358020"/>
                  <a:pt x="379790" y="326572"/>
                </a:cubicBezTo>
                <a:cubicBezTo>
                  <a:pt x="338666" y="295124"/>
                  <a:pt x="287866" y="515257"/>
                  <a:pt x="263676" y="515257"/>
                </a:cubicBezTo>
                <a:cubicBezTo>
                  <a:pt x="239486" y="515257"/>
                  <a:pt x="239485" y="367696"/>
                  <a:pt x="234647" y="326572"/>
                </a:cubicBezTo>
                <a:cubicBezTo>
                  <a:pt x="229809" y="285448"/>
                  <a:pt x="159657" y="258838"/>
                  <a:pt x="234647" y="268514"/>
                </a:cubicBezTo>
                <a:cubicBezTo>
                  <a:pt x="309637" y="278190"/>
                  <a:pt x="592666" y="370115"/>
                  <a:pt x="684590" y="384629"/>
                </a:cubicBezTo>
                <a:cubicBezTo>
                  <a:pt x="776514" y="399143"/>
                  <a:pt x="795866" y="372533"/>
                  <a:pt x="786190" y="355600"/>
                </a:cubicBezTo>
                <a:cubicBezTo>
                  <a:pt x="776514" y="338667"/>
                  <a:pt x="730552" y="312057"/>
                  <a:pt x="626533" y="283029"/>
                </a:cubicBezTo>
                <a:cubicBezTo>
                  <a:pt x="522514" y="254001"/>
                  <a:pt x="234647" y="215296"/>
                  <a:pt x="162076" y="181429"/>
                </a:cubicBezTo>
                <a:cubicBezTo>
                  <a:pt x="89505" y="147562"/>
                  <a:pt x="203199" y="94343"/>
                  <a:pt x="191104" y="6531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22"/>
          <p:cNvSpPr/>
          <p:nvPr/>
        </p:nvSpPr>
        <p:spPr>
          <a:xfrm>
            <a:off x="8001000" y="2133600"/>
            <a:ext cx="457200" cy="581025"/>
          </a:xfrm>
          <a:custGeom>
            <a:avLst/>
            <a:gdLst>
              <a:gd name="connsiteX0" fmla="*/ 420915 w 616858"/>
              <a:gd name="connsiteY0" fmla="*/ 258838 h 754743"/>
              <a:gd name="connsiteX1" fmla="*/ 275772 w 616858"/>
              <a:gd name="connsiteY1" fmla="*/ 142724 h 754743"/>
              <a:gd name="connsiteX2" fmla="*/ 304800 w 616858"/>
              <a:gd name="connsiteY2" fmla="*/ 26610 h 754743"/>
              <a:gd name="connsiteX3" fmla="*/ 420915 w 616858"/>
              <a:gd name="connsiteY3" fmla="*/ 12095 h 754743"/>
              <a:gd name="connsiteX4" fmla="*/ 537029 w 616858"/>
              <a:gd name="connsiteY4" fmla="*/ 99181 h 754743"/>
              <a:gd name="connsiteX5" fmla="*/ 508000 w 616858"/>
              <a:gd name="connsiteY5" fmla="*/ 287867 h 754743"/>
              <a:gd name="connsiteX6" fmla="*/ 595086 w 616858"/>
              <a:gd name="connsiteY6" fmla="*/ 520095 h 754743"/>
              <a:gd name="connsiteX7" fmla="*/ 580572 w 616858"/>
              <a:gd name="connsiteY7" fmla="*/ 679752 h 754743"/>
              <a:gd name="connsiteX8" fmla="*/ 377372 w 616858"/>
              <a:gd name="connsiteY8" fmla="*/ 636210 h 754743"/>
              <a:gd name="connsiteX9" fmla="*/ 319315 w 616858"/>
              <a:gd name="connsiteY9" fmla="*/ 418495 h 754743"/>
              <a:gd name="connsiteX10" fmla="*/ 217715 w 616858"/>
              <a:gd name="connsiteY10" fmla="*/ 694267 h 754743"/>
              <a:gd name="connsiteX11" fmla="*/ 130629 w 616858"/>
              <a:gd name="connsiteY11" fmla="*/ 694267 h 754743"/>
              <a:gd name="connsiteX12" fmla="*/ 275772 w 616858"/>
              <a:gd name="connsiteY12" fmla="*/ 331410 h 754743"/>
              <a:gd name="connsiteX13" fmla="*/ 449943 w 616858"/>
              <a:gd name="connsiteY13" fmla="*/ 563638 h 754743"/>
              <a:gd name="connsiteX14" fmla="*/ 377372 w 616858"/>
              <a:gd name="connsiteY14" fmla="*/ 331410 h 754743"/>
              <a:gd name="connsiteX15" fmla="*/ 0 w 616858"/>
              <a:gd name="connsiteY15" fmla="*/ 462038 h 754743"/>
              <a:gd name="connsiteX16" fmla="*/ 420915 w 616858"/>
              <a:gd name="connsiteY16" fmla="*/ 258838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6858" h="754743">
                <a:moveTo>
                  <a:pt x="420915" y="258838"/>
                </a:moveTo>
                <a:cubicBezTo>
                  <a:pt x="466877" y="205619"/>
                  <a:pt x="295124" y="181429"/>
                  <a:pt x="275772" y="142724"/>
                </a:cubicBezTo>
                <a:cubicBezTo>
                  <a:pt x="256420" y="104019"/>
                  <a:pt x="280610" y="48381"/>
                  <a:pt x="304800" y="26610"/>
                </a:cubicBezTo>
                <a:cubicBezTo>
                  <a:pt x="328990" y="4839"/>
                  <a:pt x="382210" y="0"/>
                  <a:pt x="420915" y="12095"/>
                </a:cubicBezTo>
                <a:cubicBezTo>
                  <a:pt x="459620" y="24190"/>
                  <a:pt x="522515" y="53219"/>
                  <a:pt x="537029" y="99181"/>
                </a:cubicBezTo>
                <a:cubicBezTo>
                  <a:pt x="551543" y="145143"/>
                  <a:pt x="498324" y="217715"/>
                  <a:pt x="508000" y="287867"/>
                </a:cubicBezTo>
                <a:cubicBezTo>
                  <a:pt x="517676" y="358019"/>
                  <a:pt x="582991" y="454781"/>
                  <a:pt x="595086" y="520095"/>
                </a:cubicBezTo>
                <a:cubicBezTo>
                  <a:pt x="607181" y="585409"/>
                  <a:pt x="616858" y="660400"/>
                  <a:pt x="580572" y="679752"/>
                </a:cubicBezTo>
                <a:cubicBezTo>
                  <a:pt x="544286" y="699104"/>
                  <a:pt x="420915" y="679753"/>
                  <a:pt x="377372" y="636210"/>
                </a:cubicBezTo>
                <a:cubicBezTo>
                  <a:pt x="333829" y="592667"/>
                  <a:pt x="345925" y="408819"/>
                  <a:pt x="319315" y="418495"/>
                </a:cubicBezTo>
                <a:cubicBezTo>
                  <a:pt x="292706" y="428171"/>
                  <a:pt x="249163" y="648305"/>
                  <a:pt x="217715" y="694267"/>
                </a:cubicBezTo>
                <a:cubicBezTo>
                  <a:pt x="186267" y="740229"/>
                  <a:pt x="120953" y="754743"/>
                  <a:pt x="130629" y="694267"/>
                </a:cubicBezTo>
                <a:cubicBezTo>
                  <a:pt x="140305" y="633791"/>
                  <a:pt x="222553" y="353181"/>
                  <a:pt x="275772" y="331410"/>
                </a:cubicBezTo>
                <a:cubicBezTo>
                  <a:pt x="328991" y="309639"/>
                  <a:pt x="433010" y="563638"/>
                  <a:pt x="449943" y="563638"/>
                </a:cubicBezTo>
                <a:cubicBezTo>
                  <a:pt x="466876" y="563638"/>
                  <a:pt x="452363" y="348343"/>
                  <a:pt x="377372" y="331410"/>
                </a:cubicBezTo>
                <a:cubicBezTo>
                  <a:pt x="302382" y="314477"/>
                  <a:pt x="0" y="474133"/>
                  <a:pt x="0" y="462038"/>
                </a:cubicBezTo>
                <a:cubicBezTo>
                  <a:pt x="0" y="449943"/>
                  <a:pt x="374953" y="312057"/>
                  <a:pt x="420915" y="25883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2895600" y="2057400"/>
            <a:ext cx="457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86200" y="1676400"/>
            <a:ext cx="41148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8534400" y="1676400"/>
            <a:ext cx="9144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Freeform 36"/>
          <p:cNvSpPr/>
          <p:nvPr/>
        </p:nvSpPr>
        <p:spPr>
          <a:xfrm>
            <a:off x="8697201" y="1229565"/>
            <a:ext cx="652463" cy="600075"/>
          </a:xfrm>
          <a:custGeom>
            <a:avLst/>
            <a:gdLst>
              <a:gd name="connsiteX0" fmla="*/ 0 w 653143"/>
              <a:gd name="connsiteY0" fmla="*/ 474133 h 599923"/>
              <a:gd name="connsiteX1" fmla="*/ 58057 w 653143"/>
              <a:gd name="connsiteY1" fmla="*/ 256419 h 599923"/>
              <a:gd name="connsiteX2" fmla="*/ 188686 w 653143"/>
              <a:gd name="connsiteY2" fmla="*/ 154819 h 599923"/>
              <a:gd name="connsiteX3" fmla="*/ 275771 w 653143"/>
              <a:gd name="connsiteY3" fmla="*/ 38705 h 599923"/>
              <a:gd name="connsiteX4" fmla="*/ 508000 w 653143"/>
              <a:gd name="connsiteY4" fmla="*/ 82247 h 599923"/>
              <a:gd name="connsiteX5" fmla="*/ 624114 w 653143"/>
              <a:gd name="connsiteY5" fmla="*/ 532190 h 599923"/>
              <a:gd name="connsiteX6" fmla="*/ 653143 w 653143"/>
              <a:gd name="connsiteY6" fmla="*/ 488647 h 5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143" h="599923">
                <a:moveTo>
                  <a:pt x="0" y="474133"/>
                </a:moveTo>
                <a:cubicBezTo>
                  <a:pt x="13304" y="391885"/>
                  <a:pt x="26609" y="309638"/>
                  <a:pt x="58057" y="256419"/>
                </a:cubicBezTo>
                <a:cubicBezTo>
                  <a:pt x="89505" y="203200"/>
                  <a:pt x="152400" y="191105"/>
                  <a:pt x="188686" y="154819"/>
                </a:cubicBezTo>
                <a:cubicBezTo>
                  <a:pt x="224972" y="118533"/>
                  <a:pt x="222552" y="50800"/>
                  <a:pt x="275771" y="38705"/>
                </a:cubicBezTo>
                <a:cubicBezTo>
                  <a:pt x="328990" y="26610"/>
                  <a:pt x="449943" y="0"/>
                  <a:pt x="508000" y="82247"/>
                </a:cubicBezTo>
                <a:cubicBezTo>
                  <a:pt x="566057" y="164495"/>
                  <a:pt x="599924" y="464457"/>
                  <a:pt x="624114" y="532190"/>
                </a:cubicBezTo>
                <a:cubicBezTo>
                  <a:pt x="648305" y="599923"/>
                  <a:pt x="650724" y="544285"/>
                  <a:pt x="653143" y="488647"/>
                </a:cubicBezTo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37"/>
          <p:cNvSpPr/>
          <p:nvPr/>
        </p:nvSpPr>
        <p:spPr>
          <a:xfrm>
            <a:off x="3965409" y="1209244"/>
            <a:ext cx="652463" cy="600075"/>
          </a:xfrm>
          <a:custGeom>
            <a:avLst/>
            <a:gdLst>
              <a:gd name="connsiteX0" fmla="*/ 0 w 653143"/>
              <a:gd name="connsiteY0" fmla="*/ 474133 h 599923"/>
              <a:gd name="connsiteX1" fmla="*/ 58057 w 653143"/>
              <a:gd name="connsiteY1" fmla="*/ 256419 h 599923"/>
              <a:gd name="connsiteX2" fmla="*/ 188686 w 653143"/>
              <a:gd name="connsiteY2" fmla="*/ 154819 h 599923"/>
              <a:gd name="connsiteX3" fmla="*/ 275771 w 653143"/>
              <a:gd name="connsiteY3" fmla="*/ 38705 h 599923"/>
              <a:gd name="connsiteX4" fmla="*/ 508000 w 653143"/>
              <a:gd name="connsiteY4" fmla="*/ 82247 h 599923"/>
              <a:gd name="connsiteX5" fmla="*/ 624114 w 653143"/>
              <a:gd name="connsiteY5" fmla="*/ 532190 h 599923"/>
              <a:gd name="connsiteX6" fmla="*/ 653143 w 653143"/>
              <a:gd name="connsiteY6" fmla="*/ 488647 h 5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143" h="599923">
                <a:moveTo>
                  <a:pt x="0" y="474133"/>
                </a:moveTo>
                <a:cubicBezTo>
                  <a:pt x="13304" y="391885"/>
                  <a:pt x="26609" y="309638"/>
                  <a:pt x="58057" y="256419"/>
                </a:cubicBezTo>
                <a:cubicBezTo>
                  <a:pt x="89505" y="203200"/>
                  <a:pt x="152400" y="191105"/>
                  <a:pt x="188686" y="154819"/>
                </a:cubicBezTo>
                <a:cubicBezTo>
                  <a:pt x="224972" y="118533"/>
                  <a:pt x="222552" y="50800"/>
                  <a:pt x="275771" y="38705"/>
                </a:cubicBezTo>
                <a:cubicBezTo>
                  <a:pt x="328990" y="26610"/>
                  <a:pt x="449943" y="0"/>
                  <a:pt x="508000" y="82247"/>
                </a:cubicBezTo>
                <a:cubicBezTo>
                  <a:pt x="566057" y="164495"/>
                  <a:pt x="599924" y="464457"/>
                  <a:pt x="624114" y="532190"/>
                </a:cubicBezTo>
                <a:cubicBezTo>
                  <a:pt x="648305" y="599923"/>
                  <a:pt x="650724" y="544285"/>
                  <a:pt x="653143" y="488647"/>
                </a:cubicBezTo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4037012" y="1747407"/>
            <a:ext cx="50228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SILT</a:t>
            </a:r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8755938" y="1738313"/>
            <a:ext cx="50228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SILT</a:t>
            </a: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 rot="-5400000">
            <a:off x="3612356" y="2331244"/>
            <a:ext cx="188913" cy="250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5966536" y="1447800"/>
            <a:ext cx="685800" cy="2286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8 -0.00277 L 4.72222E-6 -3.3333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25" y="597853"/>
            <a:ext cx="10213975" cy="521970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cap="all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rPr>
              <a:t>Oxygen availability inside Manhole (Depth Wise)</a:t>
            </a:r>
          </a:p>
        </p:txBody>
      </p:sp>
      <p:sp>
        <p:nvSpPr>
          <p:cNvPr id="593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69595" y="1371600"/>
            <a:ext cx="10656570" cy="4140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The availability of oxygen inside manhole decreases with increase in depth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25971D-D82A-42F5-ABEF-FA80000D2D8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939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95" y="1785620"/>
            <a:ext cx="1065593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1493</Words>
  <Application>Microsoft Office PowerPoint</Application>
  <PresentationFormat>Widescreen</PresentationFormat>
  <Paragraphs>393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Bold</vt:lpstr>
      <vt:lpstr>Book Antiqua</vt:lpstr>
      <vt:lpstr>Calibri</vt:lpstr>
      <vt:lpstr>Calibri Light</vt:lpstr>
      <vt:lpstr>Times New Roman</vt:lpstr>
      <vt:lpstr>Times New Roman Bold</vt:lpstr>
      <vt:lpstr>Wingdings</vt:lpstr>
      <vt:lpstr>Office Theme</vt:lpstr>
      <vt:lpstr>Hoarding</vt:lpstr>
      <vt:lpstr>PowerPoint Presentation</vt:lpstr>
      <vt:lpstr>CITY BACKGROUND</vt:lpstr>
      <vt:lpstr>PowerPoint Presentation</vt:lpstr>
      <vt:lpstr>PowerPoint Presentation</vt:lpstr>
      <vt:lpstr>Before SafaiMitra Suraksha Challenge</vt:lpstr>
      <vt:lpstr>PowerPoint Presentation</vt:lpstr>
      <vt:lpstr>PowerPoint Presentation</vt:lpstr>
      <vt:lpstr>Oxygen availability inside Manhole (Depth Wise)</vt:lpstr>
      <vt:lpstr>Sanitation Infrastructure “Pre-SmSC”</vt:lpstr>
      <vt:lpstr>PowerPoint Presentation</vt:lpstr>
      <vt:lpstr>Manhole to Machine-hole since Jan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Mechanization Journey under SmSC</vt:lpstr>
      <vt:lpstr>promoting Safety, Dignity and Social Security </vt:lpstr>
      <vt:lpstr>PowerPoint Presentation</vt:lpstr>
      <vt:lpstr>PowerPoint Presentation</vt:lpstr>
      <vt:lpstr>PowerPoint Presentation</vt:lpstr>
      <vt:lpstr>“Citizen Connects” to Spread Awareness for Safety of  SafaiMitras</vt:lpstr>
      <vt:lpstr>PowerPoint Presentation</vt:lpstr>
      <vt:lpstr>TESTIMONIAL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Rohit Chandragiri</dc:creator>
  <cp:keywords/>
  <dc:description/>
  <cp:lastModifiedBy>Darbha, Sirisha</cp:lastModifiedBy>
  <cp:revision>13</cp:revision>
  <dcterms:created xsi:type="dcterms:W3CDTF">2022-08-16T05:23:31Z</dcterms:created>
  <dcterms:modified xsi:type="dcterms:W3CDTF">2022-08-24T06:07:43Z</dcterms:modified>
  <cp:category/>
</cp:coreProperties>
</file>