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41411952" r:id="rId2"/>
    <p:sldId id="1724" r:id="rId3"/>
    <p:sldId id="1725" r:id="rId4"/>
    <p:sldId id="1726" r:id="rId5"/>
    <p:sldId id="1727" r:id="rId6"/>
    <p:sldId id="1728" r:id="rId7"/>
    <p:sldId id="1729" r:id="rId8"/>
    <p:sldId id="1730" r:id="rId9"/>
    <p:sldId id="1731" r:id="rId10"/>
    <p:sldId id="1732" r:id="rId11"/>
    <p:sldId id="17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bhism16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ha, Sirisha" userId="49206864-d32d-4567-a62f-c9078b0f425b" providerId="ADAL" clId="{D2A0298D-3F96-4C42-A435-9CF7CFC4C668}"/>
    <pc:docChg chg="delSld">
      <pc:chgData name="Darbha, Sirisha" userId="49206864-d32d-4567-a62f-c9078b0f425b" providerId="ADAL" clId="{D2A0298D-3F96-4C42-A435-9CF7CFC4C668}" dt="2022-08-22T08:30:01.241" v="2" actId="47"/>
      <pc:docMkLst>
        <pc:docMk/>
      </pc:docMkLst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56"/>
        </pc:sldMkLst>
      </pc:sldChg>
      <pc:sldChg chg="del">
        <pc:chgData name="Darbha, Sirisha" userId="49206864-d32d-4567-a62f-c9078b0f425b" providerId="ADAL" clId="{D2A0298D-3F96-4C42-A435-9CF7CFC4C668}" dt="2022-08-22T08:29:49.631" v="1" actId="47"/>
        <pc:sldMkLst>
          <pc:docMk/>
          <pc:sldMk cId="3765623594" sldId="257"/>
        </pc:sldMkLst>
      </pc:sldChg>
      <pc:sldChg chg="del">
        <pc:chgData name="Darbha, Sirisha" userId="49206864-d32d-4567-a62f-c9078b0f425b" providerId="ADAL" clId="{D2A0298D-3F96-4C42-A435-9CF7CFC4C668}" dt="2022-08-22T08:29:49.631" v="1" actId="47"/>
        <pc:sldMkLst>
          <pc:docMk/>
          <pc:sldMk cId="2701052977" sldId="25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5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623813063" sldId="26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6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437192771" sldId="26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6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6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6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444122886" sldId="26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611713025" sldId="26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258951071" sldId="26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357445647" sldId="26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8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59696126" sldId="299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06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0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500865485" sldId="30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814406776" sldId="311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12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1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345380725" sldId="31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969058819" sldId="31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668608927" sldId="318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19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2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33637379" sldId="32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32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248594219" sldId="323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24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26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27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28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30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54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56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57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58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35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028234816" sldId="44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988514400" sldId="45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44479690" sldId="46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103754534" sldId="46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414190399" sldId="46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833520703" sldId="46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636925667" sldId="46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088477245" sldId="47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55505551" sldId="47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737599280" sldId="47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740069519" sldId="47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594713484" sldId="47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552617501" sldId="47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579189157" sldId="167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016477440" sldId="167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881051553" sldId="169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661643656" sldId="169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462254579" sldId="169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509354553" sldId="169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831895103" sldId="170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976438432" sldId="170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849707738" sldId="170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17786726" sldId="170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27242660" sldId="170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36180694" sldId="171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309835098" sldId="171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320634057" sldId="171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072625613" sldId="171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835391602" sldId="171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171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171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171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689020922" sldId="1720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1435900924" sldId="172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691503297" sldId="172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180516862" sldId="353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44361766" sldId="354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006378371" sldId="355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17179910" sldId="355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754736105" sldId="448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136360256" sldId="448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417370010" sldId="449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626500234" sldId="449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06999050" sldId="449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55508644" sldId="450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129410561" sldId="450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724297839" sldId="450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227255864" sldId="450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409852090" sldId="450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703243035" sldId="450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624771973" sldId="450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44009683" sldId="450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97375065" sldId="450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275499133" sldId="214141186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317978145" sldId="214141186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691481499" sldId="214141186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69775811" sldId="214141186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760852664" sldId="214141186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777242350" sldId="214141186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951719836" sldId="214141186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923335956" sldId="214141187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688544757" sldId="214141194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105809123" sldId="214141194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668639805" sldId="2141411953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54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55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58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59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0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1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2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3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4"/>
        </pc:sldMkLst>
      </pc:sldChg>
      <pc:sldChg chg="del">
        <pc:chgData name="Darbha, Sirisha" userId="49206864-d32d-4567-a62f-c9078b0f425b" providerId="ADAL" clId="{D2A0298D-3F96-4C42-A435-9CF7CFC4C668}" dt="2022-08-22T08:30:01.241" v="2" actId="47"/>
        <pc:sldMkLst>
          <pc:docMk/>
          <pc:sldMk cId="0" sldId="214141196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6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6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6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7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7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825284917" sldId="214141197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825920468" sldId="214141197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570544910" sldId="214141197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981033797" sldId="214141197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76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647737198" sldId="214141197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679118930" sldId="214141197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811089405" sldId="214141197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160911782" sldId="214141198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145462947" sldId="214141198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547032956" sldId="214141198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365487529" sldId="214141198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4015785371" sldId="214141198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740502181" sldId="214141198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445878642" sldId="214141198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89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90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2529232627" sldId="2141411991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92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3288317676" sldId="2141411993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560634233" sldId="2141411994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0" sldId="2141411995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834625401" sldId="2141411997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966396995" sldId="2141411998"/>
        </pc:sldMkLst>
      </pc:sldChg>
      <pc:sldChg chg="del">
        <pc:chgData name="Darbha, Sirisha" userId="49206864-d32d-4567-a62f-c9078b0f425b" providerId="ADAL" clId="{D2A0298D-3F96-4C42-A435-9CF7CFC4C668}" dt="2022-08-22T08:28:57.060" v="0" actId="47"/>
        <pc:sldMkLst>
          <pc:docMk/>
          <pc:sldMk cId="1719888416" sldId="2141411999"/>
        </pc:sldMkLst>
      </pc:sldChg>
      <pc:sldMasterChg chg="delSldLayout">
        <pc:chgData name="Darbha, Sirisha" userId="49206864-d32d-4567-a62f-c9078b0f425b" providerId="ADAL" clId="{D2A0298D-3F96-4C42-A435-9CF7CFC4C668}" dt="2022-08-22T08:28:57.060" v="0" actId="47"/>
        <pc:sldMasterMkLst>
          <pc:docMk/>
          <pc:sldMasterMk cId="4208430645" sldId="2147483648"/>
        </pc:sldMasterMkLst>
        <pc:sldLayoutChg chg="del">
          <pc:chgData name="Darbha, Sirisha" userId="49206864-d32d-4567-a62f-c9078b0f425b" providerId="ADAL" clId="{D2A0298D-3F96-4C42-A435-9CF7CFC4C668}" dt="2022-08-22T08:28:57.060" v="0" actId="47"/>
          <pc:sldLayoutMkLst>
            <pc:docMk/>
            <pc:sldMasterMk cId="4208430645" sldId="2147483648"/>
            <pc:sldLayoutMk cId="3604836177" sldId="2147483662"/>
          </pc:sldLayoutMkLst>
        </pc:sldLayoutChg>
        <pc:sldLayoutChg chg="del">
          <pc:chgData name="Darbha, Sirisha" userId="49206864-d32d-4567-a62f-c9078b0f425b" providerId="ADAL" clId="{D2A0298D-3F96-4C42-A435-9CF7CFC4C668}" dt="2022-08-22T08:28:57.060" v="0" actId="47"/>
          <pc:sldLayoutMkLst>
            <pc:docMk/>
            <pc:sldMasterMk cId="4208430645" sldId="2147483648"/>
            <pc:sldLayoutMk cId="3059970522" sldId="2147483663"/>
          </pc:sldLayoutMkLst>
        </pc:sldLayoutChg>
      </pc:sldMaster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/>
        <cx:lvl ptCount="16"/>
        <cx:lvl ptCount="16">
          <cx:pt idx="0">Branch 1</cx:pt>
          <cx:pt idx="1">Branch 2</cx:pt>
          <cx:pt idx="2">Branch 3</cx:pt>
          <cx:pt idx="3">Branch 4</cx:pt>
        </cx:lvl>
      </cx:strDim>
      <cx:numDim type="size">
        <cx:f>Sheet1!$D$2:$D$17</cx:f>
        <cx:lvl ptCount="16" formatCode="General">
          <cx:pt idx="0">25</cx:pt>
          <cx:pt idx="1">25</cx:pt>
          <cx:pt idx="2">25</cx:pt>
          <cx:pt idx="3">25</cx:pt>
        </cx:lvl>
      </cx:numDim>
    </cx:data>
  </cx:chartData>
  <cx:chart>
    <cx:plotArea>
      <cx:plotAreaRegion>
        <cx:series layoutId="sunburst" uniqueId="{E9E6ACC5-31BE-4C8E-A280-6093CDE9ED68}">
          <cx:tx>
            <cx:txData>
              <cx:f>Sheet1!$D$1</cx:f>
              <cx:v>Series1</cx:v>
            </cx:txData>
          </cx:tx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C7398-769B-435E-B724-C5FBE34A02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793B05-FB06-41ED-A9F0-27D6EA01AEA7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Census 2011 population 289550, Current Projected population 325505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C7D10946-C737-48CA-8764-82CE366F1A78}" type="parTrans" cxnId="{77E633FC-1208-47A1-8957-49CF8B4CA6F6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68FB2CA7-9550-447E-A197-523ED2543D24}" type="sibTrans" cxnId="{77E633FC-1208-47A1-8957-49CF8B4CA6F6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CA587B38-A24F-41EE-93A0-B4D6B63B7141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Household 58816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28363397-C011-48C8-A530-9E3EFF425FEC}" type="parTrans" cxnId="{283B12F3-3BA3-4525-BB89-9D0FE6EF0361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0361CD52-F4B7-4DA7-A329-43758950EE5F}" type="sibTrans" cxnId="{283B12F3-3BA3-4525-BB89-9D0FE6EF0361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06089512-578C-4BBD-AB2A-3A69A7ABF0DB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City wards 45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1D0912DA-FB39-4ED9-8D32-1D7592C99683}" type="parTrans" cxnId="{94BCAD26-5F92-4BD1-B15C-60F7ABFABB79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950AF20E-305A-4111-ACDF-820E275A9F42}" type="sibTrans" cxnId="{94BCAD26-5F92-4BD1-B15C-60F7ABFABB79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C2107012-AD2F-4AF0-AF57-32432ED9CAE1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Divided into four Zones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8534091A-59E6-4337-9CC9-481262F58379}" type="parTrans" cxnId="{2A0E2B4F-A4EB-4809-A974-BC7BFB235A15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3F4868E4-3FA0-43C0-8FB7-CE31F77475A6}" type="sibTrans" cxnId="{2A0E2B4F-A4EB-4809-A974-BC7BFB235A15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3C4EE965-4EB9-4BDA-9400-754F2EDFD900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Covered under AMRUT scheme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D19591C4-B80E-4687-AFBF-4AF305252DAA}" type="parTrans" cxnId="{BA1E9C1D-1995-4D9F-8F0D-787B28A40C98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D153C86F-366D-4F2E-A70D-59E6F8DB4260}" type="sibTrans" cxnId="{BA1E9C1D-1995-4D9F-8F0D-787B28A40C98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D160DCE7-4909-460E-BA49-ED2368BAA238}">
      <dgm:prSet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Ranked 10</a:t>
          </a:r>
          <a:r>
            <a:rPr lang="en-US" sz="2000" baseline="30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th</a:t>
          </a:r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 in SS 2019, 3 star city and ranked 1</a:t>
          </a:r>
          <a:r>
            <a:rPr lang="en-US" sz="2000" baseline="30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st</a:t>
          </a:r>
          <a:r>
            <a:rPr lang="en-US" sz="2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 in SmSC 2022 </a:t>
          </a:r>
        </a:p>
      </dgm:t>
    </dgm:pt>
    <dgm:pt modelId="{2B7E30CF-0C3A-44FE-9200-E3E853FD9F25}" type="parTrans" cxnId="{807E6797-EA70-434E-B9BE-7894A8C8EA98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ACC25097-0E99-4743-BA63-3F5394F9C72B}" type="sibTrans" cxnId="{807E6797-EA70-434E-B9BE-7894A8C8EA98}">
      <dgm:prSet/>
      <dgm:spPr/>
      <dgm:t>
        <a:bodyPr/>
        <a:lstStyle/>
        <a:p>
          <a:endParaRPr lang="en-US" sz="240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gm:t>
    </dgm:pt>
    <dgm:pt modelId="{2108363C-CE18-EB48-B58B-1D181E6B6A53}" type="pres">
      <dgm:prSet presAssocID="{07FC7398-769B-435E-B724-C5FBE34A02DE}" presName="linear" presStyleCnt="0">
        <dgm:presLayoutVars>
          <dgm:animLvl val="lvl"/>
          <dgm:resizeHandles val="exact"/>
        </dgm:presLayoutVars>
      </dgm:prSet>
      <dgm:spPr/>
    </dgm:pt>
    <dgm:pt modelId="{6D10480C-DC4B-B543-BD44-C2D1ABA3DC0C}" type="pres">
      <dgm:prSet presAssocID="{BD793B05-FB06-41ED-A9F0-27D6EA01AEA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03661B4-C2D7-1441-8C2B-6F065A647A7E}" type="pres">
      <dgm:prSet presAssocID="{68FB2CA7-9550-447E-A197-523ED2543D24}" presName="spacer" presStyleCnt="0"/>
      <dgm:spPr/>
    </dgm:pt>
    <dgm:pt modelId="{97BA9393-2FF2-8845-85C0-80B70ABE80A1}" type="pres">
      <dgm:prSet presAssocID="{CA587B38-A24F-41EE-93A0-B4D6B63B7141}" presName="parentText" presStyleLbl="node1" presStyleIdx="1" presStyleCnt="6" custLinFactNeighborY="0">
        <dgm:presLayoutVars>
          <dgm:chMax val="0"/>
          <dgm:bulletEnabled val="1"/>
        </dgm:presLayoutVars>
      </dgm:prSet>
      <dgm:spPr/>
    </dgm:pt>
    <dgm:pt modelId="{AD49DC0C-1A36-BA46-8B86-FC1175EF8A3B}" type="pres">
      <dgm:prSet presAssocID="{0361CD52-F4B7-4DA7-A329-43758950EE5F}" presName="spacer" presStyleCnt="0"/>
      <dgm:spPr/>
    </dgm:pt>
    <dgm:pt modelId="{604AA1CA-88DF-104A-907A-DBC3698BEAD2}" type="pres">
      <dgm:prSet presAssocID="{06089512-578C-4BBD-AB2A-3A69A7ABF0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325F22-15E0-9440-A740-D0DE4AA85438}" type="pres">
      <dgm:prSet presAssocID="{950AF20E-305A-4111-ACDF-820E275A9F42}" presName="spacer" presStyleCnt="0"/>
      <dgm:spPr/>
    </dgm:pt>
    <dgm:pt modelId="{FE844F7E-8833-724A-B974-47AE0A037B92}" type="pres">
      <dgm:prSet presAssocID="{C2107012-AD2F-4AF0-AF57-32432ED9CAE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C63BEBE-1A53-0E49-BB8C-20861442C622}" type="pres">
      <dgm:prSet presAssocID="{3F4868E4-3FA0-43C0-8FB7-CE31F77475A6}" presName="spacer" presStyleCnt="0"/>
      <dgm:spPr/>
    </dgm:pt>
    <dgm:pt modelId="{A5AAB0B6-6FAF-294F-8DB3-F18BF302E5F1}" type="pres">
      <dgm:prSet presAssocID="{3C4EE965-4EB9-4BDA-9400-754F2EDFD90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6D8DB6C-0421-3549-9A5D-6F92F63B1DD6}" type="pres">
      <dgm:prSet presAssocID="{D153C86F-366D-4F2E-A70D-59E6F8DB4260}" presName="spacer" presStyleCnt="0"/>
      <dgm:spPr/>
    </dgm:pt>
    <dgm:pt modelId="{8FB8327E-3461-0848-A7B6-D96A54CDD9AE}" type="pres">
      <dgm:prSet presAssocID="{D160DCE7-4909-460E-BA49-ED2368BAA23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A1E9C1D-1995-4D9F-8F0D-787B28A40C98}" srcId="{07FC7398-769B-435E-B724-C5FBE34A02DE}" destId="{3C4EE965-4EB9-4BDA-9400-754F2EDFD900}" srcOrd="4" destOrd="0" parTransId="{D19591C4-B80E-4687-AFBF-4AF305252DAA}" sibTransId="{D153C86F-366D-4F2E-A70D-59E6F8DB4260}"/>
    <dgm:cxn modelId="{94BCAD26-5F92-4BD1-B15C-60F7ABFABB79}" srcId="{07FC7398-769B-435E-B724-C5FBE34A02DE}" destId="{06089512-578C-4BBD-AB2A-3A69A7ABF0DB}" srcOrd="2" destOrd="0" parTransId="{1D0912DA-FB39-4ED9-8D32-1D7592C99683}" sibTransId="{950AF20E-305A-4111-ACDF-820E275A9F42}"/>
    <dgm:cxn modelId="{7D248735-E007-0D49-B007-1A03BCA2F163}" type="presOf" srcId="{07FC7398-769B-435E-B724-C5FBE34A02DE}" destId="{2108363C-CE18-EB48-B58B-1D181E6B6A53}" srcOrd="0" destOrd="0" presId="urn:microsoft.com/office/officeart/2005/8/layout/vList2"/>
    <dgm:cxn modelId="{65DA3243-0B5E-344B-9469-EC65D3AA4BF0}" type="presOf" srcId="{C2107012-AD2F-4AF0-AF57-32432ED9CAE1}" destId="{FE844F7E-8833-724A-B974-47AE0A037B92}" srcOrd="0" destOrd="0" presId="urn:microsoft.com/office/officeart/2005/8/layout/vList2"/>
    <dgm:cxn modelId="{2A0E2B4F-A4EB-4809-A974-BC7BFB235A15}" srcId="{07FC7398-769B-435E-B724-C5FBE34A02DE}" destId="{C2107012-AD2F-4AF0-AF57-32432ED9CAE1}" srcOrd="3" destOrd="0" parTransId="{8534091A-59E6-4337-9CC9-481262F58379}" sibTransId="{3F4868E4-3FA0-43C0-8FB7-CE31F77475A6}"/>
    <dgm:cxn modelId="{1F20D676-6082-CA47-AB23-468E321D64D5}" type="presOf" srcId="{3C4EE965-4EB9-4BDA-9400-754F2EDFD900}" destId="{A5AAB0B6-6FAF-294F-8DB3-F18BF302E5F1}" srcOrd="0" destOrd="0" presId="urn:microsoft.com/office/officeart/2005/8/layout/vList2"/>
    <dgm:cxn modelId="{938DBD7D-5E4D-F449-B2BE-4259DCEBE2AA}" type="presOf" srcId="{CA587B38-A24F-41EE-93A0-B4D6B63B7141}" destId="{97BA9393-2FF2-8845-85C0-80B70ABE80A1}" srcOrd="0" destOrd="0" presId="urn:microsoft.com/office/officeart/2005/8/layout/vList2"/>
    <dgm:cxn modelId="{0EB1C491-14FA-874F-8458-57385536AFE1}" type="presOf" srcId="{BD793B05-FB06-41ED-A9F0-27D6EA01AEA7}" destId="{6D10480C-DC4B-B543-BD44-C2D1ABA3DC0C}" srcOrd="0" destOrd="0" presId="urn:microsoft.com/office/officeart/2005/8/layout/vList2"/>
    <dgm:cxn modelId="{807E6797-EA70-434E-B9BE-7894A8C8EA98}" srcId="{07FC7398-769B-435E-B724-C5FBE34A02DE}" destId="{D160DCE7-4909-460E-BA49-ED2368BAA238}" srcOrd="5" destOrd="0" parTransId="{2B7E30CF-0C3A-44FE-9200-E3E853FD9F25}" sibTransId="{ACC25097-0E99-4743-BA63-3F5394F9C72B}"/>
    <dgm:cxn modelId="{B8AC82CD-5832-CD4F-AF4C-3392C77732CC}" type="presOf" srcId="{D160DCE7-4909-460E-BA49-ED2368BAA238}" destId="{8FB8327E-3461-0848-A7B6-D96A54CDD9AE}" srcOrd="0" destOrd="0" presId="urn:microsoft.com/office/officeart/2005/8/layout/vList2"/>
    <dgm:cxn modelId="{283B12F3-3BA3-4525-BB89-9D0FE6EF0361}" srcId="{07FC7398-769B-435E-B724-C5FBE34A02DE}" destId="{CA587B38-A24F-41EE-93A0-B4D6B63B7141}" srcOrd="1" destOrd="0" parTransId="{28363397-C011-48C8-A530-9E3EFF425FEC}" sibTransId="{0361CD52-F4B7-4DA7-A329-43758950EE5F}"/>
    <dgm:cxn modelId="{79E750F9-B4D9-D342-ADED-59ACD0588D6A}" type="presOf" srcId="{06089512-578C-4BBD-AB2A-3A69A7ABF0DB}" destId="{604AA1CA-88DF-104A-907A-DBC3698BEAD2}" srcOrd="0" destOrd="0" presId="urn:microsoft.com/office/officeart/2005/8/layout/vList2"/>
    <dgm:cxn modelId="{77E633FC-1208-47A1-8957-49CF8B4CA6F6}" srcId="{07FC7398-769B-435E-B724-C5FBE34A02DE}" destId="{BD793B05-FB06-41ED-A9F0-27D6EA01AEA7}" srcOrd="0" destOrd="0" parTransId="{C7D10946-C737-48CA-8764-82CE366F1A78}" sibTransId="{68FB2CA7-9550-447E-A197-523ED2543D24}"/>
    <dgm:cxn modelId="{47FFD8F3-B73D-A842-A1A4-FC06AC0E845C}" type="presParOf" srcId="{2108363C-CE18-EB48-B58B-1D181E6B6A53}" destId="{6D10480C-DC4B-B543-BD44-C2D1ABA3DC0C}" srcOrd="0" destOrd="0" presId="urn:microsoft.com/office/officeart/2005/8/layout/vList2"/>
    <dgm:cxn modelId="{BA82317D-5B04-8C42-8819-CF5A80D895A0}" type="presParOf" srcId="{2108363C-CE18-EB48-B58B-1D181E6B6A53}" destId="{C03661B4-C2D7-1441-8C2B-6F065A647A7E}" srcOrd="1" destOrd="0" presId="urn:microsoft.com/office/officeart/2005/8/layout/vList2"/>
    <dgm:cxn modelId="{0F51B184-DF2F-004E-801C-02EA29DEE764}" type="presParOf" srcId="{2108363C-CE18-EB48-B58B-1D181E6B6A53}" destId="{97BA9393-2FF2-8845-85C0-80B70ABE80A1}" srcOrd="2" destOrd="0" presId="urn:microsoft.com/office/officeart/2005/8/layout/vList2"/>
    <dgm:cxn modelId="{1944022F-967F-264C-AC3E-1E43D8A29C6C}" type="presParOf" srcId="{2108363C-CE18-EB48-B58B-1D181E6B6A53}" destId="{AD49DC0C-1A36-BA46-8B86-FC1175EF8A3B}" srcOrd="3" destOrd="0" presId="urn:microsoft.com/office/officeart/2005/8/layout/vList2"/>
    <dgm:cxn modelId="{7BC8489E-778E-E14E-9791-CB168B1F26DB}" type="presParOf" srcId="{2108363C-CE18-EB48-B58B-1D181E6B6A53}" destId="{604AA1CA-88DF-104A-907A-DBC3698BEAD2}" srcOrd="4" destOrd="0" presId="urn:microsoft.com/office/officeart/2005/8/layout/vList2"/>
    <dgm:cxn modelId="{06AA5AF6-8E6C-8D44-8EDD-1C4EA0308B4F}" type="presParOf" srcId="{2108363C-CE18-EB48-B58B-1D181E6B6A53}" destId="{AE325F22-15E0-9440-A740-D0DE4AA85438}" srcOrd="5" destOrd="0" presId="urn:microsoft.com/office/officeart/2005/8/layout/vList2"/>
    <dgm:cxn modelId="{B729FD11-6F74-F845-9970-F26A0066ADC3}" type="presParOf" srcId="{2108363C-CE18-EB48-B58B-1D181E6B6A53}" destId="{FE844F7E-8833-724A-B974-47AE0A037B92}" srcOrd="6" destOrd="0" presId="urn:microsoft.com/office/officeart/2005/8/layout/vList2"/>
    <dgm:cxn modelId="{C6D520AE-CCD7-A240-A036-D9D49C81005D}" type="presParOf" srcId="{2108363C-CE18-EB48-B58B-1D181E6B6A53}" destId="{3C63BEBE-1A53-0E49-BB8C-20861442C622}" srcOrd="7" destOrd="0" presId="urn:microsoft.com/office/officeart/2005/8/layout/vList2"/>
    <dgm:cxn modelId="{58F73DB2-872E-5F47-9AD5-6A845AD69003}" type="presParOf" srcId="{2108363C-CE18-EB48-B58B-1D181E6B6A53}" destId="{A5AAB0B6-6FAF-294F-8DB3-F18BF302E5F1}" srcOrd="8" destOrd="0" presId="urn:microsoft.com/office/officeart/2005/8/layout/vList2"/>
    <dgm:cxn modelId="{15D0D4A7-AB18-1741-96E5-3F7D556B8146}" type="presParOf" srcId="{2108363C-CE18-EB48-B58B-1D181E6B6A53}" destId="{B6D8DB6C-0421-3549-9A5D-6F92F63B1DD6}" srcOrd="9" destOrd="0" presId="urn:microsoft.com/office/officeart/2005/8/layout/vList2"/>
    <dgm:cxn modelId="{7796DC1D-132A-424D-9BDB-A0BAB6D20F9D}" type="presParOf" srcId="{2108363C-CE18-EB48-B58B-1D181E6B6A53}" destId="{8FB8327E-3461-0848-A7B6-D96A54CDD9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0480C-DC4B-B543-BD44-C2D1ABA3DC0C}">
      <dsp:nvSpPr>
        <dsp:cNvPr id="0" name=""/>
        <dsp:cNvSpPr/>
      </dsp:nvSpPr>
      <dsp:spPr>
        <a:xfrm>
          <a:off x="0" y="26741"/>
          <a:ext cx="4340120" cy="763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Census 2011 population 289550, Current Projected population 325505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sp:txBody>
      <dsp:txXfrm>
        <a:off x="37267" y="64008"/>
        <a:ext cx="4265586" cy="688891"/>
      </dsp:txXfrm>
    </dsp:sp>
    <dsp:sp modelId="{97BA9393-2FF2-8845-85C0-80B70ABE80A1}">
      <dsp:nvSpPr>
        <dsp:cNvPr id="0" name=""/>
        <dsp:cNvSpPr/>
      </dsp:nvSpPr>
      <dsp:spPr>
        <a:xfrm>
          <a:off x="0" y="873686"/>
          <a:ext cx="4340120" cy="76342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Household 58816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sp:txBody>
      <dsp:txXfrm>
        <a:off x="37267" y="910953"/>
        <a:ext cx="4265586" cy="688891"/>
      </dsp:txXfrm>
    </dsp:sp>
    <dsp:sp modelId="{604AA1CA-88DF-104A-907A-DBC3698BEAD2}">
      <dsp:nvSpPr>
        <dsp:cNvPr id="0" name=""/>
        <dsp:cNvSpPr/>
      </dsp:nvSpPr>
      <dsp:spPr>
        <a:xfrm>
          <a:off x="0" y="1720631"/>
          <a:ext cx="4340120" cy="76342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City wards 45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sp:txBody>
      <dsp:txXfrm>
        <a:off x="37267" y="1757898"/>
        <a:ext cx="4265586" cy="688891"/>
      </dsp:txXfrm>
    </dsp:sp>
    <dsp:sp modelId="{FE844F7E-8833-724A-B974-47AE0A037B92}">
      <dsp:nvSpPr>
        <dsp:cNvPr id="0" name=""/>
        <dsp:cNvSpPr/>
      </dsp:nvSpPr>
      <dsp:spPr>
        <a:xfrm>
          <a:off x="0" y="2567577"/>
          <a:ext cx="4340120" cy="76342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Divided into four Zones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sp:txBody>
      <dsp:txXfrm>
        <a:off x="37267" y="2604844"/>
        <a:ext cx="4265586" cy="688891"/>
      </dsp:txXfrm>
    </dsp:sp>
    <dsp:sp modelId="{A5AAB0B6-6FAF-294F-8DB3-F18BF302E5F1}">
      <dsp:nvSpPr>
        <dsp:cNvPr id="0" name=""/>
        <dsp:cNvSpPr/>
      </dsp:nvSpPr>
      <dsp:spPr>
        <a:xfrm>
          <a:off x="0" y="3414522"/>
          <a:ext cx="4340120" cy="76342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Covered under AMRUT scheme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Baloo Da" panose="03080902040302020200" pitchFamily="66" charset="77"/>
          </a:endParaRPr>
        </a:p>
      </dsp:txBody>
      <dsp:txXfrm>
        <a:off x="37267" y="3451789"/>
        <a:ext cx="4265586" cy="688891"/>
      </dsp:txXfrm>
    </dsp:sp>
    <dsp:sp modelId="{8FB8327E-3461-0848-A7B6-D96A54CDD9AE}">
      <dsp:nvSpPr>
        <dsp:cNvPr id="0" name=""/>
        <dsp:cNvSpPr/>
      </dsp:nvSpPr>
      <dsp:spPr>
        <a:xfrm>
          <a:off x="0" y="4261467"/>
          <a:ext cx="4340120" cy="7634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Ranked 10</a:t>
          </a:r>
          <a:r>
            <a:rPr lang="en-US" sz="2000" kern="1200" baseline="30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th</a:t>
          </a: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 in SS 2019, 3 star city and ranked 1</a:t>
          </a:r>
          <a:r>
            <a:rPr lang="en-US" sz="2000" kern="1200" baseline="300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st</a:t>
          </a: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  <a:cs typeface="Baloo Da" panose="03080902040302020200" pitchFamily="66" charset="77"/>
            </a:rPr>
            <a:t> in SmSC 2022 </a:t>
          </a:r>
        </a:p>
      </dsp:txBody>
      <dsp:txXfrm>
        <a:off x="37267" y="4298734"/>
        <a:ext cx="4265586" cy="68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B55A-3CA8-6640-8192-D598D889076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C7C2-A9E5-9E41-9D36-1DF3DB9C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332E-0ECA-3040-A8E8-D65C15725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57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6F-A791-13E7-3A41-5A0FC2BD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E267-6E69-0488-F9E6-277CDD8F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9956-37EE-11C5-A13D-2044ACB8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38C-AAC6-1AA5-7D53-EC99753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1FFB-3BCF-5F2B-CDC6-5BAC7A4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8AF8-BC04-1D53-B310-0A2084C4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43ED-8BEC-F48D-5C33-7B8352B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2899-8290-DDBA-72F0-2A78CD51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57DB-815A-96C3-7D19-8CFF4D2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3CB-CCFD-B57D-41D9-F1AE0DF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9CC36-CA3A-1A2A-791C-30F147E1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6ABD-DC9E-B564-C091-C4E2080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012-8D7D-E9C8-70DD-FD39F68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35E-01CC-EFCD-FBDA-9E1EA0F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F53-2536-F6EF-26F5-68FBD4D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2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22A0-1A94-6EBD-6318-96F03AB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F2E-10DD-EABB-FA20-AFDEFADB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E39D-109D-862C-09EE-485C170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6021-9936-C24A-2D08-ADE6BEA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A739-52B4-3C0A-D82A-FC053AF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3AB-17EC-D802-1B9C-9641BB9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B79-4919-1A53-4856-E7A9DAC6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1728-328E-18A5-B1FF-9A47F82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1118-7809-030F-F288-F3249A1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E736-D6B2-302F-39E8-53DCB04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4D7B-35DE-C653-FEF5-1362CF83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8A86-F2C1-714A-EC27-D96811E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10AC-B2FD-9FB9-CA15-F08FF7EA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DAAC-6154-5361-E398-21A706EC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5280D-8534-4FD3-17DC-2CC3C9B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EB9A-85C5-F102-377A-30465E8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0792-CF14-09A2-E850-83720A6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FCDC-8C0A-EBCA-375F-42A9C47D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328-D9AF-2D1E-0BEA-5770D5D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96965-5D04-9BF6-83A3-A4FA1BAAB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EA3D-C88A-E51D-655C-88743638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0D935-46A3-DF65-5F68-0829A50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F927-AD3E-D3FA-6B31-3F113A3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F020F-0E92-58BB-3596-246F28C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AA2-2577-BF2C-FDEE-B0C23AED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A665-A7A9-827C-2749-7C60662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5D14-48A3-0E5E-6762-6917ED6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C8E5-2230-9A94-BF49-B4E6932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D2A66-8DA3-664D-EE7D-A95E4C04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D65E-BF8A-7314-BBC3-B0255A1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45D4-8A95-F518-C7D8-EA213E7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2CB-3327-EA31-A5C1-8D0CB88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A8C2-40F6-C23A-EC9C-F9DBB94D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DB3F-1FBF-9B21-0E78-01280344C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BB0B-544A-78B8-BD75-CBEABAB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6234-680D-BE45-218E-155B3AA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E7D8-C843-E13D-E63A-80DF5B1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94B-09CD-519C-6885-132FB03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5FD7-CC3F-D70C-89D8-1B90A147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EFBD-0C55-211A-4741-A1BDCEB4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02C4-CDE9-B655-88FC-4AB1806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A9AC-5822-B1CB-2316-481EAB75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7FFE-E0D5-BE1D-D08C-F099B4C3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FFB9-BBD4-305A-2112-5685274B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E8B-D5E4-DCFD-1DF3-105011F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776E-9C46-453F-3AD1-1BAFAB0F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960-42AD-D8ED-6444-817B0F47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0724-63FA-BADE-1030-2A745634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5413-6F69-C6BD-4DB5-1B0DC1BA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94" y="-144379"/>
            <a:ext cx="2481012" cy="1325563"/>
          </a:xfrm>
        </p:spPr>
        <p:txBody>
          <a:bodyPr/>
          <a:lstStyle/>
          <a:p>
            <a:r>
              <a:rPr lang="en-US" dirty="0"/>
              <a:t>Hoarding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B34311-0C38-255D-3EC4-1D3C7636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70007"/>
          </a:xfrm>
        </p:spPr>
      </p:pic>
    </p:spTree>
    <p:extLst>
      <p:ext uri="{BB962C8B-B14F-4D97-AF65-F5344CB8AC3E}">
        <p14:creationId xmlns:p14="http://schemas.microsoft.com/office/powerpoint/2010/main" val="25040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8D83A8-DE19-4A86-B2B9-D5171C86C9D3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C283C6D-5670-44B9-96FD-C8FD2D330B40}"/>
              </a:ext>
            </a:extLst>
          </p:cNvPr>
          <p:cNvSpPr txBox="1">
            <a:spLocks/>
          </p:cNvSpPr>
          <p:nvPr/>
        </p:nvSpPr>
        <p:spPr>
          <a:xfrm>
            <a:off x="0" y="6451299"/>
            <a:ext cx="5805996" cy="391265"/>
          </a:xfrm>
          <a:prstGeom prst="rect">
            <a:avLst/>
          </a:prstGeo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72A65265-186A-4D72-AE02-D17AC4AFFB7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93029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Innovations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A0CB89-26FF-490A-929C-260D36A2A10A}"/>
              </a:ext>
            </a:extLst>
          </p:cNvPr>
          <p:cNvCxnSpPr>
            <a:cxnSpLocks/>
          </p:cNvCxnSpPr>
          <p:nvPr/>
        </p:nvCxnSpPr>
        <p:spPr>
          <a:xfrm flipH="1">
            <a:off x="6096000" y="717887"/>
            <a:ext cx="34376" cy="3672516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9478F8A-3C84-46AC-ABB4-278ABD11683E}"/>
              </a:ext>
            </a:extLst>
          </p:cNvPr>
          <p:cNvSpPr txBox="1"/>
          <p:nvPr/>
        </p:nvSpPr>
        <p:spPr>
          <a:xfrm>
            <a:off x="641684" y="717887"/>
            <a:ext cx="497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Established “Workstations” for Liquid Waste Management Team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2FA85AF-9C54-48A1-89D2-DA5F6A345C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904" y="1479631"/>
            <a:ext cx="4507832" cy="291077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70A04F0-83BE-4678-9431-1B775EEB2DB6}"/>
              </a:ext>
            </a:extLst>
          </p:cNvPr>
          <p:cNvSpPr txBox="1"/>
          <p:nvPr/>
        </p:nvSpPr>
        <p:spPr>
          <a:xfrm>
            <a:off x="6426196" y="717887"/>
            <a:ext cx="497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Garima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Grah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– especially designed for women sanitary workers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435B045-E997-4222-9C10-67355457E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69" y="1479631"/>
            <a:ext cx="4494037" cy="29107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109DF0C-6109-4F97-98F2-E2A679591B33}"/>
              </a:ext>
            </a:extLst>
          </p:cNvPr>
          <p:cNvSpPr txBox="1"/>
          <p:nvPr/>
        </p:nvSpPr>
        <p:spPr>
          <a:xfrm>
            <a:off x="430275" y="5461091"/>
            <a:ext cx="881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Procure low-cost Grab Bucket for sewer cleaning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Ensure more Loan linkages with NSKDFC scheme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4DB9862D-0518-4F12-9916-7E94FD063834}"/>
              </a:ext>
            </a:extLst>
          </p:cNvPr>
          <p:cNvSpPr txBox="1">
            <a:spLocks/>
          </p:cNvSpPr>
          <p:nvPr/>
        </p:nvSpPr>
        <p:spPr>
          <a:xfrm>
            <a:off x="0" y="4699347"/>
            <a:ext cx="4093029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Future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45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22B03-F812-2544-9CC8-AFAA344B88DE}"/>
              </a:ext>
            </a:extLst>
          </p:cNvPr>
          <p:cNvSpPr txBox="1"/>
          <p:nvPr/>
        </p:nvSpPr>
        <p:spPr>
          <a:xfrm>
            <a:off x="1071933" y="3298466"/>
            <a:ext cx="5345398" cy="127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600" dirty="0">
                <a:latin typeface="Baloo Tammudu" panose="03080902040302020200" pitchFamily="66" charset="77"/>
                <a:ea typeface="+mj-ea"/>
                <a:cs typeface="Baloo Tammudu" panose="03080902040302020200" pitchFamily="66" charset="77"/>
              </a:rPr>
              <a:t>Thank You 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9526ED-DAAB-CC47-9A1C-AE291A443D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298" y="1102470"/>
            <a:ext cx="4187060" cy="41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was City Arial View Madhya Pradesh Editorial Stock Photo - Image of  cable, kali: 118846208">
            <a:extLst>
              <a:ext uri="{FF2B5EF4-FFF2-40B4-BE49-F238E27FC236}">
                <a16:creationId xmlns:a16="http://schemas.microsoft.com/office/drawing/2014/main" id="{20B3F845-CFBA-41F1-A668-6EAD3A4C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71A87F-7EF0-402F-89B8-E34A03140F74}"/>
              </a:ext>
            </a:extLst>
          </p:cNvPr>
          <p:cNvSpPr/>
          <p:nvPr/>
        </p:nvSpPr>
        <p:spPr>
          <a:xfrm>
            <a:off x="2458789" y="200168"/>
            <a:ext cx="6798906" cy="6457663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A1535-1E76-CD4F-980A-2D346E9442E1}"/>
              </a:ext>
            </a:extLst>
          </p:cNvPr>
          <p:cNvSpPr/>
          <p:nvPr/>
        </p:nvSpPr>
        <p:spPr>
          <a:xfrm>
            <a:off x="2771499" y="3261701"/>
            <a:ext cx="5943600" cy="71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167" y="3453835"/>
            <a:ext cx="6525633" cy="782530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 </a:t>
            </a:r>
            <a:endParaRPr lang="en-I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9687D-D441-694A-8AB3-04CBC994C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515" y="5031223"/>
            <a:ext cx="3163571" cy="55075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769D4A2-BF9C-4426-94D0-390E7E071E30}"/>
              </a:ext>
            </a:extLst>
          </p:cNvPr>
          <p:cNvSpPr txBox="1">
            <a:spLocks/>
          </p:cNvSpPr>
          <p:nvPr/>
        </p:nvSpPr>
        <p:spPr>
          <a:xfrm>
            <a:off x="2634483" y="3965797"/>
            <a:ext cx="6525633" cy="782530"/>
          </a:xfrm>
          <a:prstGeom prst="rect">
            <a:avLst/>
          </a:prstGeo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Madhya Pradesh</a:t>
            </a:r>
            <a:endParaRPr lang="en-I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D878C-E716-4577-8B42-B04C8BE879F3}"/>
              </a:ext>
            </a:extLst>
          </p:cNvPr>
          <p:cNvGrpSpPr/>
          <p:nvPr/>
        </p:nvGrpSpPr>
        <p:grpSpPr>
          <a:xfrm>
            <a:off x="3921431" y="1683768"/>
            <a:ext cx="3873623" cy="1310722"/>
            <a:chOff x="8744505" y="6087215"/>
            <a:chExt cx="1935332" cy="61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E1DF2DB-B887-4E09-B911-FCE8C4007700}"/>
                </a:ext>
              </a:extLst>
            </p:cNvPr>
            <p:cNvSpPr/>
            <p:nvPr/>
          </p:nvSpPr>
          <p:spPr>
            <a:xfrm>
              <a:off x="8744505" y="6087215"/>
              <a:ext cx="1935332" cy="6178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48C6DA-E1B4-4C04-865A-0931810A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4249" y="6087215"/>
              <a:ext cx="507606" cy="507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FB4141E1-F5F6-4A40-85EF-625E19A374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412" y="979501"/>
          <a:ext cx="4340120" cy="505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9FA29AB-F071-4E46-BEBA-646002EA55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143" y="936177"/>
            <a:ext cx="6275908" cy="4948162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BDFB6955-8CAB-4463-9609-435E1939AE8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428406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City at a glance</a:t>
            </a:r>
            <a:endParaRPr lang="en-I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927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B5B07-1447-48A9-B042-702A20F51673}"/>
              </a:ext>
            </a:extLst>
          </p:cNvPr>
          <p:cNvSpPr txBox="1"/>
          <p:nvPr/>
        </p:nvSpPr>
        <p:spPr>
          <a:xfrm>
            <a:off x="3407012" y="1068321"/>
            <a:ext cx="7555117" cy="500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03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Functional STPs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78%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coverage with sewer system (46406 HHs)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Co-treatment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Facility of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Faecal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Sludge at one STP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16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Community Toilets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Public Toilets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28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Public Urinals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4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desludging vehicles available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EDFE8D4-1AEE-42F2-B4F5-8A3DD0AB0C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4571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Status of Sanitation Infrastructure – Nov 2020</a:t>
            </a:r>
            <a:endParaRPr lang="en-I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A95F6-4786-41B2-9803-C13E3DE2351E}"/>
              </a:ext>
            </a:extLst>
          </p:cNvPr>
          <p:cNvSpPr/>
          <p:nvPr/>
        </p:nvSpPr>
        <p:spPr>
          <a:xfrm>
            <a:off x="2764237" y="1139469"/>
            <a:ext cx="475554" cy="475554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 descr="Toilet">
            <a:extLst>
              <a:ext uri="{FF2B5EF4-FFF2-40B4-BE49-F238E27FC236}">
                <a16:creationId xmlns:a16="http://schemas.microsoft.com/office/drawing/2014/main" id="{A81EBB5E-2016-42CE-9477-0E724E9EA22A}"/>
              </a:ext>
            </a:extLst>
          </p:cNvPr>
          <p:cNvSpPr/>
          <p:nvPr/>
        </p:nvSpPr>
        <p:spPr>
          <a:xfrm>
            <a:off x="2764237" y="3973894"/>
            <a:ext cx="475554" cy="47555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841205"/>
              <a:satOff val="-2868"/>
              <a:lumOff val="-4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226ACC-17BC-4765-BEF8-0FE6CF0C4CA3}"/>
              </a:ext>
            </a:extLst>
          </p:cNvPr>
          <p:cNvGrpSpPr/>
          <p:nvPr/>
        </p:nvGrpSpPr>
        <p:grpSpPr>
          <a:xfrm>
            <a:off x="2762528" y="1804957"/>
            <a:ext cx="478971" cy="475488"/>
            <a:chOff x="838200" y="2024743"/>
            <a:chExt cx="478971" cy="4754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E48EF3-2FDD-4754-8012-840560CF3935}"/>
                </a:ext>
              </a:extLst>
            </p:cNvPr>
            <p:cNvSpPr/>
            <p:nvPr/>
          </p:nvSpPr>
          <p:spPr>
            <a:xfrm>
              <a:off x="838200" y="2024743"/>
              <a:ext cx="478971" cy="475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A83E07-DB51-4AAE-BCE4-A03F371E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50" y="2108395"/>
              <a:ext cx="349874" cy="3178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5D0F71-A5CB-4758-90FB-A9EDA301EF0D}"/>
              </a:ext>
            </a:extLst>
          </p:cNvPr>
          <p:cNvGrpSpPr/>
          <p:nvPr/>
        </p:nvGrpSpPr>
        <p:grpSpPr>
          <a:xfrm>
            <a:off x="2761519" y="5417481"/>
            <a:ext cx="480816" cy="475488"/>
            <a:chOff x="616933" y="3877625"/>
            <a:chExt cx="480816" cy="4754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2326C2-689F-4992-89F4-57F08B5E039D}"/>
                </a:ext>
              </a:extLst>
            </p:cNvPr>
            <p:cNvSpPr/>
            <p:nvPr/>
          </p:nvSpPr>
          <p:spPr>
            <a:xfrm>
              <a:off x="618778" y="3877625"/>
              <a:ext cx="478971" cy="475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C014EEB-1F52-4378-95D5-EE284390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6933" y="3909628"/>
              <a:ext cx="471080" cy="44348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A7C673-B896-4C88-AA22-43709E0B60AF}"/>
              </a:ext>
            </a:extLst>
          </p:cNvPr>
          <p:cNvGrpSpPr/>
          <p:nvPr/>
        </p:nvGrpSpPr>
        <p:grpSpPr>
          <a:xfrm>
            <a:off x="2755028" y="3182262"/>
            <a:ext cx="478971" cy="475488"/>
            <a:chOff x="9194347" y="4129540"/>
            <a:chExt cx="478971" cy="47548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6B79EBC-DA51-4E2E-BF28-74BCC9DF7630}"/>
                </a:ext>
              </a:extLst>
            </p:cNvPr>
            <p:cNvSpPr/>
            <p:nvPr/>
          </p:nvSpPr>
          <p:spPr>
            <a:xfrm>
              <a:off x="9194347" y="4129540"/>
              <a:ext cx="478971" cy="475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8" descr="Image result for public toilet icon">
              <a:extLst>
                <a:ext uri="{FF2B5EF4-FFF2-40B4-BE49-F238E27FC236}">
                  <a16:creationId xmlns:a16="http://schemas.microsoft.com/office/drawing/2014/main" id="{E0327488-8B6E-4592-9EDD-4B3BB3232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210" y="4169553"/>
              <a:ext cx="355481" cy="41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D4197A-A63A-4B1B-B0AD-F1432CD90D61}"/>
              </a:ext>
            </a:extLst>
          </p:cNvPr>
          <p:cNvGrpSpPr/>
          <p:nvPr/>
        </p:nvGrpSpPr>
        <p:grpSpPr>
          <a:xfrm>
            <a:off x="2753628" y="4694819"/>
            <a:ext cx="478971" cy="475488"/>
            <a:chOff x="7886212" y="4618749"/>
            <a:chExt cx="478971" cy="4754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37F813-6B3F-41A9-A5AC-D7428744D981}"/>
                </a:ext>
              </a:extLst>
            </p:cNvPr>
            <p:cNvSpPr/>
            <p:nvPr/>
          </p:nvSpPr>
          <p:spPr>
            <a:xfrm>
              <a:off x="7886212" y="4618749"/>
              <a:ext cx="478971" cy="475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458EF48E-6AB5-414E-B1A5-4C0F95BA5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7588" y="4703241"/>
              <a:ext cx="316217" cy="30650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51C180-1F63-4808-BDC6-C975F2148EB2}"/>
              </a:ext>
            </a:extLst>
          </p:cNvPr>
          <p:cNvGrpSpPr/>
          <p:nvPr/>
        </p:nvGrpSpPr>
        <p:grpSpPr>
          <a:xfrm>
            <a:off x="2760820" y="2481399"/>
            <a:ext cx="478971" cy="475488"/>
            <a:chOff x="1990378" y="2567890"/>
            <a:chExt cx="478971" cy="4754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A0C7C0A-C615-4542-BA47-60DDA4ADA079}"/>
                </a:ext>
              </a:extLst>
            </p:cNvPr>
            <p:cNvSpPr/>
            <p:nvPr/>
          </p:nvSpPr>
          <p:spPr>
            <a:xfrm>
              <a:off x="1990378" y="2567890"/>
              <a:ext cx="478971" cy="475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5827724-93E6-4533-BE9E-65472109E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270" y="2653014"/>
              <a:ext cx="277605" cy="333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9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EDFE8D4-1AEE-42F2-B4F5-8A3DD0AB0CC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535710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Approach adopted for improving sanitation  </a:t>
            </a:r>
            <a:endParaRPr lang="en-I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61A91A69-E1E8-4BBD-9F69-EE1C3132E418}"/>
                  </a:ext>
                </a:extLst>
              </p:cNvPr>
              <p:cNvGraphicFramePr/>
              <p:nvPr/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61A91A69-E1E8-4BBD-9F69-EE1C3132E4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271C0E9-D543-4900-9FC9-C884AA74F276}"/>
              </a:ext>
            </a:extLst>
          </p:cNvPr>
          <p:cNvSpPr txBox="1"/>
          <p:nvPr/>
        </p:nvSpPr>
        <p:spPr>
          <a:xfrm rot="18889730">
            <a:off x="3512996" y="1734036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Strengthen Institutional Set-up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EE6C2-5EF6-4E03-9A09-874C1424759D}"/>
              </a:ext>
            </a:extLst>
          </p:cNvPr>
          <p:cNvSpPr txBox="1"/>
          <p:nvPr/>
        </p:nvSpPr>
        <p:spPr>
          <a:xfrm rot="2809585">
            <a:off x="6329672" y="1773777"/>
            <a:ext cx="247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Increase in Skilled Manpower, Machinery &amp; Equipment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38105D-4BA9-4DF2-95D6-0471D8368F33}"/>
              </a:ext>
            </a:extLst>
          </p:cNvPr>
          <p:cNvSpPr txBox="1"/>
          <p:nvPr/>
        </p:nvSpPr>
        <p:spPr>
          <a:xfrm rot="2801703">
            <a:off x="3537321" y="4229111"/>
            <a:ext cx="229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Capacity Building of Existing Safaimitra and Welfare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7189F8-76D4-4EE4-AFD7-6ED3557EB3AA}"/>
              </a:ext>
            </a:extLst>
          </p:cNvPr>
          <p:cNvSpPr txBox="1"/>
          <p:nvPr/>
        </p:nvSpPr>
        <p:spPr>
          <a:xfrm rot="18825258">
            <a:off x="6363979" y="4232678"/>
            <a:ext cx="229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Improvement in Ecosystem parameters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9E0A-E19B-4C24-94D7-09358A896B73}"/>
              </a:ext>
            </a:extLst>
          </p:cNvPr>
          <p:cNvSpPr/>
          <p:nvPr/>
        </p:nvSpPr>
        <p:spPr>
          <a:xfrm>
            <a:off x="5213657" y="2552126"/>
            <a:ext cx="1764685" cy="17343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756DC-5E6E-478F-AF5C-EE5B2527DFB3}"/>
              </a:ext>
            </a:extLst>
          </p:cNvPr>
          <p:cNvSpPr/>
          <p:nvPr/>
        </p:nvSpPr>
        <p:spPr>
          <a:xfrm>
            <a:off x="4698801" y="2952853"/>
            <a:ext cx="27812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4-pronged approach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D3C384C-A177-43F7-9AE3-DC14297A8C8B}"/>
              </a:ext>
            </a:extLst>
          </p:cNvPr>
          <p:cNvSpPr/>
          <p:nvPr/>
        </p:nvSpPr>
        <p:spPr>
          <a:xfrm rot="13431530">
            <a:off x="5051742" y="2456394"/>
            <a:ext cx="443120" cy="494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E8EFF50-31FA-4F9C-8478-D18C979D8696}"/>
              </a:ext>
            </a:extLst>
          </p:cNvPr>
          <p:cNvSpPr/>
          <p:nvPr/>
        </p:nvSpPr>
        <p:spPr>
          <a:xfrm rot="18820203">
            <a:off x="6633806" y="2383311"/>
            <a:ext cx="443120" cy="494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03E9CAB-B107-49EC-99F3-0BAC1010DD70}"/>
              </a:ext>
            </a:extLst>
          </p:cNvPr>
          <p:cNvSpPr/>
          <p:nvPr/>
        </p:nvSpPr>
        <p:spPr>
          <a:xfrm rot="2098502">
            <a:off x="6790509" y="3813051"/>
            <a:ext cx="443120" cy="494925"/>
          </a:xfrm>
          <a:prstGeom prst="rightArrow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2CBAB39-3277-4E89-8E15-0502DC485C13}"/>
              </a:ext>
            </a:extLst>
          </p:cNvPr>
          <p:cNvSpPr/>
          <p:nvPr/>
        </p:nvSpPr>
        <p:spPr>
          <a:xfrm rot="7955669">
            <a:off x="5115905" y="3974193"/>
            <a:ext cx="443120" cy="494925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EDFE8D4-1AEE-42F2-B4F5-8A3DD0AB0CC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3135085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Institutional Set-up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C67AD-A529-40A7-B0BA-19342DEB6D9F}"/>
              </a:ext>
            </a:extLst>
          </p:cNvPr>
          <p:cNvSpPr txBox="1"/>
          <p:nvPr/>
        </p:nvSpPr>
        <p:spPr>
          <a:xfrm>
            <a:off x="3135086" y="82322"/>
            <a:ext cx="826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Specific measures taken for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SafaiMitra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Surksha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A4AC62-CAE5-4C48-8A55-415DDBFCF18C}"/>
              </a:ext>
            </a:extLst>
          </p:cNvPr>
          <p:cNvSpPr txBox="1"/>
          <p:nvPr/>
        </p:nvSpPr>
        <p:spPr>
          <a:xfrm>
            <a:off x="3437776" y="1563091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Activated tollfree helpline for grievance redressal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7211BD-1250-464D-B9CF-12B6CE41F9BE}"/>
              </a:ext>
            </a:extLst>
          </p:cNvPr>
          <p:cNvSpPr txBox="1"/>
          <p:nvPr/>
        </p:nvSpPr>
        <p:spPr>
          <a:xfrm>
            <a:off x="3437776" y="2672095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Provided alternate options for citizens – My Dewas App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3E47F1-E782-4E70-8264-4884F544706E}"/>
              </a:ext>
            </a:extLst>
          </p:cNvPr>
          <p:cNvSpPr txBox="1"/>
          <p:nvPr/>
        </p:nvSpPr>
        <p:spPr>
          <a:xfrm>
            <a:off x="3437776" y="3860426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Setting up Emergency Sanitation Response Unit (ESRU)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6EB6EC-8A17-4253-8046-9E8551760054}"/>
              </a:ext>
            </a:extLst>
          </p:cNvPr>
          <p:cNvSpPr txBox="1"/>
          <p:nvPr/>
        </p:nvSpPr>
        <p:spPr>
          <a:xfrm>
            <a:off x="3437776" y="5156706"/>
            <a:ext cx="616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Intensive IEC in each ward on septic tank desludging </a:t>
            </a:r>
          </a:p>
          <a:p>
            <a:pPr marL="0" indent="0">
              <a:buNone/>
            </a:pPr>
            <a:endParaRPr lang="en-IN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pic>
        <p:nvPicPr>
          <p:cNvPr id="2050" name="Picture 2" descr="Toll Free icon PNG and SVG Vector Free Download">
            <a:extLst>
              <a:ext uri="{FF2B5EF4-FFF2-40B4-BE49-F238E27FC236}">
                <a16:creationId xmlns:a16="http://schemas.microsoft.com/office/drawing/2014/main" id="{510A5911-559A-4C38-B5A9-CDCBBB22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648" y="1368152"/>
            <a:ext cx="786321" cy="7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rier delivery mobile application icon Vector Image">
            <a:extLst>
              <a:ext uri="{FF2B5EF4-FFF2-40B4-BE49-F238E27FC236}">
                <a16:creationId xmlns:a16="http://schemas.microsoft.com/office/drawing/2014/main" id="{C6D25816-30FA-4F5F-9206-AA245C920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648" y="2400632"/>
            <a:ext cx="952193" cy="8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0393D0E-929B-4762-A32E-868517B26D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404" y="3429000"/>
            <a:ext cx="1029372" cy="10293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0D694F-70E8-47BA-A14C-BCFDC29C10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76" y="4826973"/>
            <a:ext cx="907000" cy="8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54D8B454-638A-4F39-B1AF-C51CB6AA88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323" y="1523566"/>
            <a:ext cx="1102354" cy="1102354"/>
          </a:xfrm>
          <a:prstGeom prst="rect">
            <a:avLst/>
          </a:prstGeom>
        </p:spPr>
      </p:pic>
      <p:sp>
        <p:nvSpPr>
          <p:cNvPr id="77" name="Rounded Rectangle 12">
            <a:extLst>
              <a:ext uri="{FF2B5EF4-FFF2-40B4-BE49-F238E27FC236}">
                <a16:creationId xmlns:a16="http://schemas.microsoft.com/office/drawing/2014/main" id="{D86A94BE-FC81-4025-ACFD-044D7DF6BBE4}"/>
              </a:ext>
            </a:extLst>
          </p:cNvPr>
          <p:cNvSpPr/>
          <p:nvPr/>
        </p:nvSpPr>
        <p:spPr>
          <a:xfrm>
            <a:off x="7243699" y="1829996"/>
            <a:ext cx="4678482" cy="3552359"/>
          </a:xfrm>
          <a:prstGeom prst="roundRect">
            <a:avLst>
              <a:gd name="adj" fmla="val 380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EDFE8D4-1AEE-42F2-B4F5-8A3DD0AB0C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79502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Increasing Skilled Manpower, Machines &amp; Equipment</a:t>
            </a:r>
            <a:endParaRPr lang="en-I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51F729-0013-457E-9A02-2C2BC308D567}"/>
              </a:ext>
            </a:extLst>
          </p:cNvPr>
          <p:cNvSpPr txBox="1"/>
          <p:nvPr/>
        </p:nvSpPr>
        <p:spPr>
          <a:xfrm>
            <a:off x="6959414" y="1893577"/>
            <a:ext cx="36244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Hydrovac sets</a:t>
            </a:r>
          </a:p>
          <a:p>
            <a:pPr lvl="0" algn="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Sewer inspection camera apparatus</a:t>
            </a:r>
          </a:p>
          <a:p>
            <a:pPr algn="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Hydro jetting machines</a:t>
            </a:r>
          </a:p>
          <a:p>
            <a:pPr algn="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Two septic tank desludging vehicles  (Under NSKDFC)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BE96BA0-9E50-495B-B938-FE6DF5ACA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887" y="2464110"/>
            <a:ext cx="808198" cy="8081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D9EF432-AD3B-422B-B557-9ADECD142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887" y="3518064"/>
            <a:ext cx="811609" cy="81160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81772B0-A2EA-4B9B-9B36-021F078EEC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7631" y="4532812"/>
            <a:ext cx="986046" cy="9282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2BC28E-6E3C-400F-A598-F43999BC334B}"/>
              </a:ext>
            </a:extLst>
          </p:cNvPr>
          <p:cNvSpPr txBox="1"/>
          <p:nvPr/>
        </p:nvSpPr>
        <p:spPr>
          <a:xfrm>
            <a:off x="1590035" y="1904480"/>
            <a:ext cx="40697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Ensured availability of 2 quality assurance engineer</a:t>
            </a:r>
          </a:p>
          <a:p>
            <a:pPr lvl="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Appointment of 3 technical supervisor for sewer cleaning team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Increased septic tank desludging team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Inducted Sewer Entry Professionals for ESRU team.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A1B2C8-E6A6-4301-9EFF-F3EE4CCF3FB3}"/>
              </a:ext>
            </a:extLst>
          </p:cNvPr>
          <p:cNvSpPr txBox="1"/>
          <p:nvPr/>
        </p:nvSpPr>
        <p:spPr>
          <a:xfrm>
            <a:off x="7168761" y="1394583"/>
            <a:ext cx="4894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Procurement of Machines &amp; Equipment </a:t>
            </a:r>
            <a:endParaRPr lang="en-US" sz="2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854BFF-2E3D-490F-9DDF-B5061F0334C8}"/>
              </a:ext>
            </a:extLst>
          </p:cNvPr>
          <p:cNvGrpSpPr/>
          <p:nvPr/>
        </p:nvGrpSpPr>
        <p:grpSpPr>
          <a:xfrm>
            <a:off x="652493" y="1559517"/>
            <a:ext cx="843014" cy="937022"/>
            <a:chOff x="588517" y="1928388"/>
            <a:chExt cx="962772" cy="1024759"/>
          </a:xfrm>
        </p:grpSpPr>
        <p:pic>
          <p:nvPicPr>
            <p:cNvPr id="1026" name="Picture 2" descr="Inspection, qa, qualify, quality control, engineer, engineering icon -  Download on Iconfinder">
              <a:extLst>
                <a:ext uri="{FF2B5EF4-FFF2-40B4-BE49-F238E27FC236}">
                  <a16:creationId xmlns:a16="http://schemas.microsoft.com/office/drawing/2014/main" id="{5981B60C-0ABC-4E2E-B47A-B5FD11512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17" y="1990375"/>
              <a:ext cx="962772" cy="96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A7E8BC7-7A01-41BF-A0CB-E486E6B654BF}"/>
                </a:ext>
              </a:extLst>
            </p:cNvPr>
            <p:cNvSpPr/>
            <p:nvPr/>
          </p:nvSpPr>
          <p:spPr>
            <a:xfrm>
              <a:off x="860079" y="1928388"/>
              <a:ext cx="425513" cy="679010"/>
            </a:xfrm>
            <a:custGeom>
              <a:avLst/>
              <a:gdLst>
                <a:gd name="connsiteX0" fmla="*/ 0 w 425513"/>
                <a:gd name="connsiteY0" fmla="*/ 289711 h 679010"/>
                <a:gd name="connsiteX1" fmla="*/ 90535 w 425513"/>
                <a:gd name="connsiteY1" fmla="*/ 452673 h 679010"/>
                <a:gd name="connsiteX2" fmla="*/ 217283 w 425513"/>
                <a:gd name="connsiteY2" fmla="*/ 679010 h 679010"/>
                <a:gd name="connsiteX3" fmla="*/ 425513 w 425513"/>
                <a:gd name="connsiteY3" fmla="*/ 353085 h 679010"/>
                <a:gd name="connsiteX4" fmla="*/ 344032 w 425513"/>
                <a:gd name="connsiteY4" fmla="*/ 0 h 679010"/>
                <a:gd name="connsiteX5" fmla="*/ 54321 w 425513"/>
                <a:gd name="connsiteY5" fmla="*/ 72428 h 679010"/>
                <a:gd name="connsiteX6" fmla="*/ 0 w 425513"/>
                <a:gd name="connsiteY6" fmla="*/ 289711 h 6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513" h="679010">
                  <a:moveTo>
                    <a:pt x="0" y="289711"/>
                  </a:moveTo>
                  <a:lnTo>
                    <a:pt x="90535" y="452673"/>
                  </a:lnTo>
                  <a:lnTo>
                    <a:pt x="217283" y="679010"/>
                  </a:lnTo>
                  <a:lnTo>
                    <a:pt x="425513" y="353085"/>
                  </a:lnTo>
                  <a:lnTo>
                    <a:pt x="344032" y="0"/>
                  </a:lnTo>
                  <a:lnTo>
                    <a:pt x="54321" y="72428"/>
                  </a:lnTo>
                  <a:lnTo>
                    <a:pt x="0" y="289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CD4639-1D67-470A-A881-455C8739D26F}"/>
              </a:ext>
            </a:extLst>
          </p:cNvPr>
          <p:cNvGrpSpPr/>
          <p:nvPr/>
        </p:nvGrpSpPr>
        <p:grpSpPr>
          <a:xfrm>
            <a:off x="771510" y="2771503"/>
            <a:ext cx="702897" cy="809416"/>
            <a:chOff x="726718" y="3174767"/>
            <a:chExt cx="678809" cy="727658"/>
          </a:xfrm>
        </p:grpSpPr>
        <p:pic>
          <p:nvPicPr>
            <p:cNvPr id="1028" name="Picture 4" descr="Supervisor Icon #195609 - Free Icons Library">
              <a:extLst>
                <a:ext uri="{FF2B5EF4-FFF2-40B4-BE49-F238E27FC236}">
                  <a16:creationId xmlns:a16="http://schemas.microsoft.com/office/drawing/2014/main" id="{AC31B1E1-B5B2-4A7D-BF81-AB046178A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18" y="3174767"/>
              <a:ext cx="240785" cy="42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upervisor Icon #195609 - Free Icons Library">
              <a:extLst>
                <a:ext uri="{FF2B5EF4-FFF2-40B4-BE49-F238E27FC236}">
                  <a16:creationId xmlns:a16="http://schemas.microsoft.com/office/drawing/2014/main" id="{AE3E7AFD-DF03-49C2-8C2A-8BDDC16B5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3974" y="3324738"/>
              <a:ext cx="240785" cy="42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upervisor Icon #195609 - Free Icons Library">
              <a:extLst>
                <a:ext uri="{FF2B5EF4-FFF2-40B4-BE49-F238E27FC236}">
                  <a16:creationId xmlns:a16="http://schemas.microsoft.com/office/drawing/2014/main" id="{FFE3C0F6-3DC8-4754-A73F-5DF90BB2E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64742" y="3477138"/>
              <a:ext cx="240785" cy="42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Septic tank Icon - Free PNG &amp; SVG 974101 - Noun Project">
            <a:extLst>
              <a:ext uri="{FF2B5EF4-FFF2-40B4-BE49-F238E27FC236}">
                <a16:creationId xmlns:a16="http://schemas.microsoft.com/office/drawing/2014/main" id="{D8238815-A617-4893-97E5-A3D6D480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776" y="3694433"/>
            <a:ext cx="617143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F028744A-DC9F-4B31-9556-649C8339A392}"/>
              </a:ext>
            </a:extLst>
          </p:cNvPr>
          <p:cNvSpPr/>
          <p:nvPr/>
        </p:nvSpPr>
        <p:spPr>
          <a:xfrm>
            <a:off x="497224" y="1775029"/>
            <a:ext cx="5123840" cy="3552359"/>
          </a:xfrm>
          <a:prstGeom prst="roundRect">
            <a:avLst>
              <a:gd name="adj" fmla="val 380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BFE874-02A0-49F1-A0FC-25F7E55B4307}"/>
              </a:ext>
            </a:extLst>
          </p:cNvPr>
          <p:cNvSpPr txBox="1"/>
          <p:nvPr/>
        </p:nvSpPr>
        <p:spPr>
          <a:xfrm>
            <a:off x="728917" y="1396356"/>
            <a:ext cx="4660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Engagement of Skilled Manpower</a:t>
            </a:r>
            <a:endParaRPr lang="en-US" sz="2000" b="1" dirty="0"/>
          </a:p>
        </p:txBody>
      </p:sp>
      <p:pic>
        <p:nvPicPr>
          <p:cNvPr id="1036" name="Picture 12" descr="Free Icon | Hazmat">
            <a:extLst>
              <a:ext uri="{FF2B5EF4-FFF2-40B4-BE49-F238E27FC236}">
                <a16:creationId xmlns:a16="http://schemas.microsoft.com/office/drawing/2014/main" id="{52C9E252-61D6-4E5F-8A18-0F993AD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88" y="4633355"/>
            <a:ext cx="641684" cy="6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0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6323C-2D73-47D6-AD29-D4C03F2EEB60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E9FC3-EADE-4E74-9B0D-3232EBAE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1299"/>
            <a:ext cx="5805996" cy="391265"/>
          </a:xfr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EDFE8D4-1AEE-42F2-B4F5-8A3DD0AB0C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4571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Capacity Building &amp;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SafaiMitra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 Welfare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29DAE-9848-4C3F-9750-C4A25A0AC83E}"/>
              </a:ext>
            </a:extLst>
          </p:cNvPr>
          <p:cNvSpPr/>
          <p:nvPr/>
        </p:nvSpPr>
        <p:spPr>
          <a:xfrm>
            <a:off x="366926" y="2090451"/>
            <a:ext cx="1935332" cy="3489682"/>
          </a:xfrm>
          <a:prstGeom prst="rect">
            <a:avLst/>
          </a:prstGeom>
          <a:solidFill>
            <a:srgbClr val="F0F4F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787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1E7B7-2968-4A3E-9F2E-3AB2FD0DDBE0}"/>
              </a:ext>
            </a:extLst>
          </p:cNvPr>
          <p:cNvSpPr/>
          <p:nvPr/>
        </p:nvSpPr>
        <p:spPr>
          <a:xfrm>
            <a:off x="2734639" y="2024328"/>
            <a:ext cx="1913677" cy="3606305"/>
          </a:xfrm>
          <a:prstGeom prst="rect">
            <a:avLst/>
          </a:prstGeom>
          <a:solidFill>
            <a:srgbClr val="F0F4F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787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4C2890-6CA8-49BB-A464-43CA583CA470}"/>
              </a:ext>
            </a:extLst>
          </p:cNvPr>
          <p:cNvSpPr/>
          <p:nvPr/>
        </p:nvSpPr>
        <p:spPr>
          <a:xfrm>
            <a:off x="5144716" y="2140952"/>
            <a:ext cx="1935333" cy="3489682"/>
          </a:xfrm>
          <a:prstGeom prst="rect">
            <a:avLst/>
          </a:prstGeom>
          <a:solidFill>
            <a:srgbClr val="F0F4F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787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448E65-EE6C-413B-B915-270AB1158905}"/>
              </a:ext>
            </a:extLst>
          </p:cNvPr>
          <p:cNvSpPr/>
          <p:nvPr/>
        </p:nvSpPr>
        <p:spPr>
          <a:xfrm>
            <a:off x="7533719" y="2241050"/>
            <a:ext cx="1935333" cy="3489682"/>
          </a:xfrm>
          <a:prstGeom prst="rect">
            <a:avLst/>
          </a:prstGeom>
          <a:solidFill>
            <a:srgbClr val="F0F4F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787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C88E8-E769-474A-A657-D1272C054F66}"/>
              </a:ext>
            </a:extLst>
          </p:cNvPr>
          <p:cNvGrpSpPr/>
          <p:nvPr/>
        </p:nvGrpSpPr>
        <p:grpSpPr>
          <a:xfrm>
            <a:off x="343528" y="1301614"/>
            <a:ext cx="1935648" cy="1371380"/>
            <a:chOff x="925513" y="2024764"/>
            <a:chExt cx="2376947" cy="1410414"/>
          </a:xfrm>
        </p:grpSpPr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C704246E-0CE0-4C61-B844-D070814CB9A4}"/>
                </a:ext>
              </a:extLst>
            </p:cNvPr>
            <p:cNvSpPr/>
            <p:nvPr/>
          </p:nvSpPr>
          <p:spPr>
            <a:xfrm>
              <a:off x="925513" y="2024764"/>
              <a:ext cx="2376947" cy="1410414"/>
            </a:xfrm>
            <a:custGeom>
              <a:avLst/>
              <a:gdLst>
                <a:gd name="connsiteX0" fmla="*/ 0 w 2656808"/>
                <a:gd name="connsiteY0" fmla="*/ 0 h 1576476"/>
                <a:gd name="connsiteX1" fmla="*/ 2265479 w 2656808"/>
                <a:gd name="connsiteY1" fmla="*/ 0 h 1576476"/>
                <a:gd name="connsiteX2" fmla="*/ 2656808 w 2656808"/>
                <a:gd name="connsiteY2" fmla="*/ 391329 h 1576476"/>
                <a:gd name="connsiteX3" fmla="*/ 2656808 w 2656808"/>
                <a:gd name="connsiteY3" fmla="*/ 1576476 h 1576476"/>
                <a:gd name="connsiteX4" fmla="*/ 0 w 2656808"/>
                <a:gd name="connsiteY4" fmla="*/ 1576476 h 15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808" h="1576476">
                  <a:moveTo>
                    <a:pt x="0" y="0"/>
                  </a:moveTo>
                  <a:lnTo>
                    <a:pt x="2265479" y="0"/>
                  </a:lnTo>
                  <a:lnTo>
                    <a:pt x="2656808" y="391329"/>
                  </a:lnTo>
                  <a:lnTo>
                    <a:pt x="2656808" y="1576476"/>
                  </a:lnTo>
                  <a:lnTo>
                    <a:pt x="0" y="15764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247D1DCD-6DF3-459B-965E-106031358CA8}"/>
                </a:ext>
              </a:extLst>
            </p:cNvPr>
            <p:cNvSpPr/>
            <p:nvPr/>
          </p:nvSpPr>
          <p:spPr>
            <a:xfrm>
              <a:off x="2952353" y="2024764"/>
              <a:ext cx="350107" cy="350107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1230F8-1EFB-467B-9B89-159451D078D4}"/>
              </a:ext>
            </a:extLst>
          </p:cNvPr>
          <p:cNvGrpSpPr/>
          <p:nvPr/>
        </p:nvGrpSpPr>
        <p:grpSpPr>
          <a:xfrm>
            <a:off x="2700050" y="1331601"/>
            <a:ext cx="1935332" cy="1371380"/>
            <a:chOff x="3580189" y="2024764"/>
            <a:chExt cx="2376947" cy="1410414"/>
          </a:xfrm>
        </p:grpSpPr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3E2772E8-A0D2-480A-83B6-1C72B43FA09A}"/>
                </a:ext>
              </a:extLst>
            </p:cNvPr>
            <p:cNvSpPr/>
            <p:nvPr/>
          </p:nvSpPr>
          <p:spPr>
            <a:xfrm>
              <a:off x="3580189" y="2024764"/>
              <a:ext cx="2376947" cy="1410414"/>
            </a:xfrm>
            <a:custGeom>
              <a:avLst/>
              <a:gdLst>
                <a:gd name="connsiteX0" fmla="*/ 0 w 2656808"/>
                <a:gd name="connsiteY0" fmla="*/ 0 h 1576476"/>
                <a:gd name="connsiteX1" fmla="*/ 2265479 w 2656808"/>
                <a:gd name="connsiteY1" fmla="*/ 0 h 1576476"/>
                <a:gd name="connsiteX2" fmla="*/ 2656808 w 2656808"/>
                <a:gd name="connsiteY2" fmla="*/ 391329 h 1576476"/>
                <a:gd name="connsiteX3" fmla="*/ 2656808 w 2656808"/>
                <a:gd name="connsiteY3" fmla="*/ 1576476 h 1576476"/>
                <a:gd name="connsiteX4" fmla="*/ 0 w 2656808"/>
                <a:gd name="connsiteY4" fmla="*/ 1576476 h 15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808" h="1576476">
                  <a:moveTo>
                    <a:pt x="0" y="0"/>
                  </a:moveTo>
                  <a:lnTo>
                    <a:pt x="2265479" y="0"/>
                  </a:lnTo>
                  <a:lnTo>
                    <a:pt x="2656808" y="391329"/>
                  </a:lnTo>
                  <a:lnTo>
                    <a:pt x="2656808" y="1576476"/>
                  </a:lnTo>
                  <a:lnTo>
                    <a:pt x="0" y="1576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F5F9C31E-EDE7-41A9-AC8B-D96279924E65}"/>
                </a:ext>
              </a:extLst>
            </p:cNvPr>
            <p:cNvSpPr/>
            <p:nvPr/>
          </p:nvSpPr>
          <p:spPr>
            <a:xfrm>
              <a:off x="5607029" y="2024764"/>
              <a:ext cx="350107" cy="350107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63E145-4983-4167-A517-B55E179B7081}"/>
              </a:ext>
            </a:extLst>
          </p:cNvPr>
          <p:cNvGrpSpPr/>
          <p:nvPr/>
        </p:nvGrpSpPr>
        <p:grpSpPr>
          <a:xfrm>
            <a:off x="5132407" y="1322201"/>
            <a:ext cx="1935333" cy="1371380"/>
            <a:chOff x="6234865" y="2024764"/>
            <a:chExt cx="2376947" cy="1410414"/>
          </a:xfrm>
        </p:grpSpPr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id="{2A907B02-C1E7-4C0F-967B-5A731DBE24DC}"/>
                </a:ext>
              </a:extLst>
            </p:cNvPr>
            <p:cNvSpPr/>
            <p:nvPr/>
          </p:nvSpPr>
          <p:spPr>
            <a:xfrm>
              <a:off x="6234865" y="2024764"/>
              <a:ext cx="2376947" cy="1410414"/>
            </a:xfrm>
            <a:custGeom>
              <a:avLst/>
              <a:gdLst>
                <a:gd name="connsiteX0" fmla="*/ 0 w 2656808"/>
                <a:gd name="connsiteY0" fmla="*/ 0 h 1576476"/>
                <a:gd name="connsiteX1" fmla="*/ 2265479 w 2656808"/>
                <a:gd name="connsiteY1" fmla="*/ 0 h 1576476"/>
                <a:gd name="connsiteX2" fmla="*/ 2656808 w 2656808"/>
                <a:gd name="connsiteY2" fmla="*/ 391329 h 1576476"/>
                <a:gd name="connsiteX3" fmla="*/ 2656808 w 2656808"/>
                <a:gd name="connsiteY3" fmla="*/ 1576476 h 1576476"/>
                <a:gd name="connsiteX4" fmla="*/ 0 w 2656808"/>
                <a:gd name="connsiteY4" fmla="*/ 1576476 h 15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808" h="1576476">
                  <a:moveTo>
                    <a:pt x="0" y="0"/>
                  </a:moveTo>
                  <a:lnTo>
                    <a:pt x="2265479" y="0"/>
                  </a:lnTo>
                  <a:lnTo>
                    <a:pt x="2656808" y="391329"/>
                  </a:lnTo>
                  <a:lnTo>
                    <a:pt x="2656808" y="1576476"/>
                  </a:lnTo>
                  <a:lnTo>
                    <a:pt x="0" y="15764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7E0A5BE5-8293-4370-B4E5-11E7BF42C6B2}"/>
                </a:ext>
              </a:extLst>
            </p:cNvPr>
            <p:cNvSpPr/>
            <p:nvPr/>
          </p:nvSpPr>
          <p:spPr>
            <a:xfrm>
              <a:off x="8261705" y="2024764"/>
              <a:ext cx="350107" cy="350107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181575-9F9B-472A-869F-261B9E6A938F}"/>
              </a:ext>
            </a:extLst>
          </p:cNvPr>
          <p:cNvGrpSpPr/>
          <p:nvPr/>
        </p:nvGrpSpPr>
        <p:grpSpPr>
          <a:xfrm>
            <a:off x="7509097" y="1320480"/>
            <a:ext cx="1935334" cy="1371380"/>
            <a:chOff x="8889541" y="2024764"/>
            <a:chExt cx="2376947" cy="1410414"/>
          </a:xfrm>
        </p:grpSpPr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55CC69F9-7458-4CB2-875D-41D8FB43DC2E}"/>
                </a:ext>
              </a:extLst>
            </p:cNvPr>
            <p:cNvSpPr/>
            <p:nvPr/>
          </p:nvSpPr>
          <p:spPr>
            <a:xfrm>
              <a:off x="8889541" y="2024764"/>
              <a:ext cx="2376947" cy="1410414"/>
            </a:xfrm>
            <a:custGeom>
              <a:avLst/>
              <a:gdLst>
                <a:gd name="connsiteX0" fmla="*/ 0 w 2656808"/>
                <a:gd name="connsiteY0" fmla="*/ 0 h 1576476"/>
                <a:gd name="connsiteX1" fmla="*/ 2265479 w 2656808"/>
                <a:gd name="connsiteY1" fmla="*/ 0 h 1576476"/>
                <a:gd name="connsiteX2" fmla="*/ 2656808 w 2656808"/>
                <a:gd name="connsiteY2" fmla="*/ 391329 h 1576476"/>
                <a:gd name="connsiteX3" fmla="*/ 2656808 w 2656808"/>
                <a:gd name="connsiteY3" fmla="*/ 1576476 h 1576476"/>
                <a:gd name="connsiteX4" fmla="*/ 0 w 2656808"/>
                <a:gd name="connsiteY4" fmla="*/ 1576476 h 15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808" h="1576476">
                  <a:moveTo>
                    <a:pt x="0" y="0"/>
                  </a:moveTo>
                  <a:lnTo>
                    <a:pt x="2265479" y="0"/>
                  </a:lnTo>
                  <a:lnTo>
                    <a:pt x="2656808" y="391329"/>
                  </a:lnTo>
                  <a:lnTo>
                    <a:pt x="2656808" y="1576476"/>
                  </a:lnTo>
                  <a:lnTo>
                    <a:pt x="0" y="157647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C4CD3C17-141E-4DFF-ADF9-39D6F50F4091}"/>
                </a:ext>
              </a:extLst>
            </p:cNvPr>
            <p:cNvSpPr/>
            <p:nvPr/>
          </p:nvSpPr>
          <p:spPr>
            <a:xfrm>
              <a:off x="10916381" y="2024764"/>
              <a:ext cx="350107" cy="350107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A8C2E0-04D7-4AE1-B345-97A26B0A9D00}"/>
              </a:ext>
            </a:extLst>
          </p:cNvPr>
          <p:cNvSpPr txBox="1"/>
          <p:nvPr/>
        </p:nvSpPr>
        <p:spPr>
          <a:xfrm>
            <a:off x="466439" y="1276551"/>
            <a:ext cx="138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C28FB-7B02-481D-A00A-F9DD24132E40}"/>
              </a:ext>
            </a:extLst>
          </p:cNvPr>
          <p:cNvSpPr txBox="1"/>
          <p:nvPr/>
        </p:nvSpPr>
        <p:spPr>
          <a:xfrm>
            <a:off x="2755927" y="1272695"/>
            <a:ext cx="109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24DFE1-028A-4AC2-88C9-2B706882BE24}"/>
              </a:ext>
            </a:extLst>
          </p:cNvPr>
          <p:cNvSpPr txBox="1"/>
          <p:nvPr/>
        </p:nvSpPr>
        <p:spPr>
          <a:xfrm>
            <a:off x="5234471" y="1272695"/>
            <a:ext cx="114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834FEC-9AE7-48FF-AC52-4638573A2E3A}"/>
              </a:ext>
            </a:extLst>
          </p:cNvPr>
          <p:cNvSpPr txBox="1"/>
          <p:nvPr/>
        </p:nvSpPr>
        <p:spPr>
          <a:xfrm>
            <a:off x="7578637" y="1288134"/>
            <a:ext cx="11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9B3279-2807-47C6-A527-D2957BE7DF59}"/>
              </a:ext>
            </a:extLst>
          </p:cNvPr>
          <p:cNvSpPr txBox="1"/>
          <p:nvPr/>
        </p:nvSpPr>
        <p:spPr>
          <a:xfrm>
            <a:off x="495091" y="2198119"/>
            <a:ext cx="18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Trainings</a:t>
            </a:r>
            <a:endParaRPr lang="en-US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B6AD04-DDD5-4834-9CA8-B904B80AEC9B}"/>
              </a:ext>
            </a:extLst>
          </p:cNvPr>
          <p:cNvSpPr txBox="1"/>
          <p:nvPr/>
        </p:nvSpPr>
        <p:spPr>
          <a:xfrm>
            <a:off x="2793846" y="2198119"/>
            <a:ext cx="18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Intégration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E7B321-9578-48D2-84E3-5488787D3F8A}"/>
              </a:ext>
            </a:extLst>
          </p:cNvPr>
          <p:cNvSpPr txBox="1"/>
          <p:nvPr/>
        </p:nvSpPr>
        <p:spPr>
          <a:xfrm>
            <a:off x="5333349" y="2198119"/>
            <a:ext cx="195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Linkages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A7188-BA5D-4DA4-AEAF-0B36CB089518}"/>
              </a:ext>
            </a:extLst>
          </p:cNvPr>
          <p:cNvSpPr txBox="1"/>
          <p:nvPr/>
        </p:nvSpPr>
        <p:spPr>
          <a:xfrm>
            <a:off x="7688819" y="2198119"/>
            <a:ext cx="180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Safety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8E75A8-1EC6-4145-A4CE-7F733FD1FF0E}"/>
              </a:ext>
            </a:extLst>
          </p:cNvPr>
          <p:cNvSpPr/>
          <p:nvPr/>
        </p:nvSpPr>
        <p:spPr>
          <a:xfrm>
            <a:off x="327824" y="3283330"/>
            <a:ext cx="1935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Conducted </a:t>
            </a:r>
          </a:p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two trainings for Liquid Waste Management Team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4B599A-AFB0-4296-B991-3AECF5BB4E8B}"/>
              </a:ext>
            </a:extLst>
          </p:cNvPr>
          <p:cNvSpPr/>
          <p:nvPr/>
        </p:nvSpPr>
        <p:spPr>
          <a:xfrm>
            <a:off x="2770491" y="3251610"/>
            <a:ext cx="1935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Integration of Informal Workers with Sewerage Maintenance agency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85E27C-A03F-4776-A9FE-635588FA38C3}"/>
              </a:ext>
            </a:extLst>
          </p:cNvPr>
          <p:cNvSpPr/>
          <p:nvPr/>
        </p:nvSpPr>
        <p:spPr>
          <a:xfrm>
            <a:off x="5240483" y="3263005"/>
            <a:ext cx="1744692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Two 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Loan 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linkages with NSKFDC</a:t>
            </a:r>
          </a:p>
          <a:p>
            <a:pPr algn="ctr">
              <a:lnSpc>
                <a:spcPct val="130000"/>
              </a:lnSpc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1CDF4B-AC31-43A5-B579-FEA35C2F09E0}"/>
              </a:ext>
            </a:extLst>
          </p:cNvPr>
          <p:cNvSpPr/>
          <p:nvPr/>
        </p:nvSpPr>
        <p:spPr>
          <a:xfrm>
            <a:off x="7508763" y="3166784"/>
            <a:ext cx="1935648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Advanced PPE kits were provided to Sewer Commandos</a:t>
            </a:r>
          </a:p>
          <a:p>
            <a:pPr algn="ctr">
              <a:lnSpc>
                <a:spcPct val="130000"/>
              </a:lnSpc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067F47-0399-4878-B109-AD43CB53B529}"/>
              </a:ext>
            </a:extLst>
          </p:cNvPr>
          <p:cNvSpPr/>
          <p:nvPr/>
        </p:nvSpPr>
        <p:spPr>
          <a:xfrm>
            <a:off x="9928611" y="2269799"/>
            <a:ext cx="1935333" cy="3489682"/>
          </a:xfrm>
          <a:prstGeom prst="rect">
            <a:avLst/>
          </a:prstGeom>
          <a:solidFill>
            <a:srgbClr val="F0F4F4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8787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243032BA-5AE5-46C7-90C7-6813F5FD6AF9}"/>
              </a:ext>
            </a:extLst>
          </p:cNvPr>
          <p:cNvSpPr/>
          <p:nvPr/>
        </p:nvSpPr>
        <p:spPr>
          <a:xfrm>
            <a:off x="9897766" y="1349829"/>
            <a:ext cx="1935332" cy="1371380"/>
          </a:xfrm>
          <a:custGeom>
            <a:avLst/>
            <a:gdLst>
              <a:gd name="connsiteX0" fmla="*/ 0 w 2656808"/>
              <a:gd name="connsiteY0" fmla="*/ 0 h 1576476"/>
              <a:gd name="connsiteX1" fmla="*/ 2265479 w 2656808"/>
              <a:gd name="connsiteY1" fmla="*/ 0 h 1576476"/>
              <a:gd name="connsiteX2" fmla="*/ 2656808 w 2656808"/>
              <a:gd name="connsiteY2" fmla="*/ 391329 h 1576476"/>
              <a:gd name="connsiteX3" fmla="*/ 2656808 w 2656808"/>
              <a:gd name="connsiteY3" fmla="*/ 1576476 h 1576476"/>
              <a:gd name="connsiteX4" fmla="*/ 0 w 2656808"/>
              <a:gd name="connsiteY4" fmla="*/ 1576476 h 157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808" h="1576476">
                <a:moveTo>
                  <a:pt x="0" y="0"/>
                </a:moveTo>
                <a:lnTo>
                  <a:pt x="2265479" y="0"/>
                </a:lnTo>
                <a:lnTo>
                  <a:pt x="2656808" y="391329"/>
                </a:lnTo>
                <a:lnTo>
                  <a:pt x="2656808" y="1576476"/>
                </a:lnTo>
                <a:lnTo>
                  <a:pt x="0" y="1576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72C27-0762-4401-9FAB-B7B35B04FAF7}"/>
              </a:ext>
            </a:extLst>
          </p:cNvPr>
          <p:cNvSpPr txBox="1"/>
          <p:nvPr/>
        </p:nvSpPr>
        <p:spPr>
          <a:xfrm>
            <a:off x="9936011" y="1281834"/>
            <a:ext cx="11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99BC57-0A41-431E-9FB4-FDF391DA0671}"/>
              </a:ext>
            </a:extLst>
          </p:cNvPr>
          <p:cNvSpPr txBox="1"/>
          <p:nvPr/>
        </p:nvSpPr>
        <p:spPr>
          <a:xfrm>
            <a:off x="9966857" y="2198119"/>
            <a:ext cx="195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Healthy Life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11FDE4-4DA5-45D0-AEEA-7DDE2C7E908A}"/>
              </a:ext>
            </a:extLst>
          </p:cNvPr>
          <p:cNvSpPr/>
          <p:nvPr/>
        </p:nvSpPr>
        <p:spPr>
          <a:xfrm>
            <a:off x="9959123" y="3273545"/>
            <a:ext cx="1935648" cy="164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Biannual 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health 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check up 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  <a:p>
            <a:pPr algn="ctr">
              <a:lnSpc>
                <a:spcPct val="130000"/>
              </a:lnSpc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571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9850"/>
            <a:ext cx="12179300" cy="55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35"/>
          <p:cNvSpPr/>
          <p:nvPr/>
        </p:nvSpPr>
        <p:spPr>
          <a:xfrm>
            <a:off x="1185863" y="1339850"/>
            <a:ext cx="2676525" cy="895350"/>
          </a:xfrm>
          <a:custGeom>
            <a:avLst/>
            <a:gdLst/>
            <a:ahLst/>
            <a:cxnLst/>
            <a:rect l="l" t="t" r="r" b="b"/>
            <a:pathLst>
              <a:path w="1686" h="564" extrusionOk="0">
                <a:moveTo>
                  <a:pt x="1686" y="283"/>
                </a:moveTo>
                <a:lnTo>
                  <a:pt x="1509" y="0"/>
                </a:lnTo>
                <a:lnTo>
                  <a:pt x="0" y="0"/>
                </a:lnTo>
                <a:lnTo>
                  <a:pt x="0" y="564"/>
                </a:lnTo>
                <a:lnTo>
                  <a:pt x="1509" y="564"/>
                </a:lnTo>
                <a:lnTo>
                  <a:pt x="1686" y="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35"/>
          <p:cNvSpPr/>
          <p:nvPr/>
        </p:nvSpPr>
        <p:spPr>
          <a:xfrm>
            <a:off x="4589463" y="1339850"/>
            <a:ext cx="2676525" cy="895350"/>
          </a:xfrm>
          <a:custGeom>
            <a:avLst/>
            <a:gdLst/>
            <a:ahLst/>
            <a:cxnLst/>
            <a:rect l="l" t="t" r="r" b="b"/>
            <a:pathLst>
              <a:path w="1686" h="564" extrusionOk="0">
                <a:moveTo>
                  <a:pt x="1686" y="283"/>
                </a:moveTo>
                <a:lnTo>
                  <a:pt x="1506" y="0"/>
                </a:lnTo>
                <a:lnTo>
                  <a:pt x="0" y="0"/>
                </a:lnTo>
                <a:lnTo>
                  <a:pt x="0" y="564"/>
                </a:lnTo>
                <a:lnTo>
                  <a:pt x="1506" y="564"/>
                </a:lnTo>
                <a:lnTo>
                  <a:pt x="1686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35"/>
          <p:cNvSpPr/>
          <p:nvPr/>
        </p:nvSpPr>
        <p:spPr>
          <a:xfrm>
            <a:off x="7991475" y="1339850"/>
            <a:ext cx="2673350" cy="895350"/>
          </a:xfrm>
          <a:custGeom>
            <a:avLst/>
            <a:gdLst/>
            <a:ahLst/>
            <a:cxnLst/>
            <a:rect l="l" t="t" r="r" b="b"/>
            <a:pathLst>
              <a:path w="1684" h="564" extrusionOk="0">
                <a:moveTo>
                  <a:pt x="1684" y="283"/>
                </a:moveTo>
                <a:lnTo>
                  <a:pt x="1507" y="0"/>
                </a:lnTo>
                <a:lnTo>
                  <a:pt x="0" y="0"/>
                </a:lnTo>
                <a:lnTo>
                  <a:pt x="0" y="564"/>
                </a:lnTo>
                <a:lnTo>
                  <a:pt x="1507" y="564"/>
                </a:lnTo>
                <a:lnTo>
                  <a:pt x="1684" y="2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35"/>
          <p:cNvSpPr txBox="1"/>
          <p:nvPr/>
        </p:nvSpPr>
        <p:spPr>
          <a:xfrm>
            <a:off x="1527175" y="1622470"/>
            <a:ext cx="1917700" cy="4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4200"/>
            </a:pPr>
            <a:r>
              <a:rPr lang="en-US" sz="20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Sustainability </a:t>
            </a:r>
            <a:endParaRPr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35"/>
          <p:cNvSpPr txBox="1"/>
          <p:nvPr/>
        </p:nvSpPr>
        <p:spPr>
          <a:xfrm>
            <a:off x="4956175" y="1605988"/>
            <a:ext cx="1943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4200"/>
            </a:pPr>
            <a:r>
              <a:rPr lang="en-US" sz="20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Awareness</a:t>
            </a:r>
            <a:endParaRPr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35"/>
          <p:cNvSpPr txBox="1"/>
          <p:nvPr/>
        </p:nvSpPr>
        <p:spPr>
          <a:xfrm>
            <a:off x="8180675" y="1622927"/>
            <a:ext cx="22939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4200"/>
            </a:pPr>
            <a:r>
              <a:rPr lang="en-US" sz="20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Infrastructure </a:t>
            </a:r>
            <a:endParaRPr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35"/>
          <p:cNvSpPr txBox="1"/>
          <p:nvPr/>
        </p:nvSpPr>
        <p:spPr>
          <a:xfrm>
            <a:off x="1377156" y="3637262"/>
            <a:ext cx="2293937" cy="16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Fixed user charges for</a:t>
            </a:r>
          </a:p>
          <a:p>
            <a:pPr algn="ctr"/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 septic </a:t>
            </a:r>
          </a:p>
          <a:p>
            <a:pPr algn="ctr"/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desludging service</a:t>
            </a:r>
          </a:p>
        </p:txBody>
      </p:sp>
      <p:sp>
        <p:nvSpPr>
          <p:cNvPr id="22" name="Google Shape;855;p35">
            <a:extLst>
              <a:ext uri="{FF2B5EF4-FFF2-40B4-BE49-F238E27FC236}">
                <a16:creationId xmlns:a16="http://schemas.microsoft.com/office/drawing/2014/main" id="{F0B36E6B-6282-45FC-8580-9C15C2729C24}"/>
              </a:ext>
            </a:extLst>
          </p:cNvPr>
          <p:cNvSpPr txBox="1"/>
          <p:nvPr/>
        </p:nvSpPr>
        <p:spPr>
          <a:xfrm>
            <a:off x="4942681" y="3637921"/>
            <a:ext cx="2293937" cy="16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Emphasis on mandatorily desludging of septic tanks in every 3 years</a:t>
            </a:r>
          </a:p>
          <a:p>
            <a:pPr algn="ctr">
              <a:buClr>
                <a:srgbClr val="000000"/>
              </a:buClr>
              <a:buSzPts val="1900"/>
            </a:pPr>
            <a:r>
              <a:rPr lang="en-US" sz="1900" kern="0" dirty="0">
                <a:solidFill>
                  <a:srgbClr val="000000"/>
                </a:solidFill>
                <a:latin typeface="Baloo Tammudu" panose="03080902040302020200" pitchFamily="66" charset="77"/>
                <a:ea typeface="Open Sans"/>
                <a:cs typeface="Baloo Tammudu" panose="03080902040302020200" pitchFamily="66" charset="77"/>
                <a:sym typeface="Open Sans"/>
              </a:rPr>
              <a:t>.</a:t>
            </a:r>
            <a:endParaRPr sz="1400" kern="0" dirty="0">
              <a:solidFill>
                <a:srgbClr val="000000"/>
              </a:solidFill>
              <a:latin typeface="Baloo Tammudu" panose="03080902040302020200" pitchFamily="66" charset="77"/>
              <a:cs typeface="Baloo Tammudu" panose="03080902040302020200" pitchFamily="66" charset="77"/>
              <a:sym typeface="Arial"/>
            </a:endParaRPr>
          </a:p>
        </p:txBody>
      </p:sp>
      <p:sp>
        <p:nvSpPr>
          <p:cNvPr id="23" name="Google Shape;855;p35">
            <a:extLst>
              <a:ext uri="{FF2B5EF4-FFF2-40B4-BE49-F238E27FC236}">
                <a16:creationId xmlns:a16="http://schemas.microsoft.com/office/drawing/2014/main" id="{B8A62527-66A8-49A5-8ACF-8E967DCF1449}"/>
              </a:ext>
            </a:extLst>
          </p:cNvPr>
          <p:cNvSpPr txBox="1"/>
          <p:nvPr/>
        </p:nvSpPr>
        <p:spPr>
          <a:xfrm>
            <a:off x="8364538" y="3637921"/>
            <a:ext cx="2293937" cy="16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100% </a:t>
            </a:r>
            <a:r>
              <a:rPr lang="en-IN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Sewage/Septage </a:t>
            </a:r>
            <a:r>
              <a:rPr lang="en-US" sz="2000" dirty="0">
                <a:latin typeface="Baloo Tammudu" panose="03080902040302020200" pitchFamily="66" charset="77"/>
                <a:cs typeface="Baloo Tammudu" panose="03080902040302020200" pitchFamily="66" charset="77"/>
              </a:rPr>
              <a:t>capacity matching through 03 STPs</a:t>
            </a:r>
            <a:endParaRPr lang="en-IN" sz="2000" dirty="0">
              <a:latin typeface="Baloo Tammudu" panose="03080902040302020200" pitchFamily="66" charset="77"/>
              <a:cs typeface="Baloo Tammudu" panose="03080902040302020200" pitchFamily="66" charset="77"/>
            </a:endParaRPr>
          </a:p>
          <a:p>
            <a:pPr algn="ctr">
              <a:buClr>
                <a:srgbClr val="000000"/>
              </a:buClr>
              <a:buSzPts val="1900"/>
            </a:pPr>
            <a:r>
              <a:rPr lang="en-US" sz="1900" kern="0" dirty="0">
                <a:solidFill>
                  <a:srgbClr val="000000"/>
                </a:solidFill>
                <a:latin typeface="Baloo Tammudu" panose="03080902040302020200" pitchFamily="66" charset="77"/>
                <a:ea typeface="Open Sans"/>
                <a:cs typeface="Baloo Tammudu" panose="03080902040302020200" pitchFamily="66" charset="77"/>
                <a:sym typeface="Open Sans"/>
              </a:rPr>
              <a:t>.</a:t>
            </a:r>
            <a:endParaRPr sz="1400" kern="0" dirty="0">
              <a:solidFill>
                <a:srgbClr val="000000"/>
              </a:solidFill>
              <a:latin typeface="Baloo Tammudu" panose="03080902040302020200" pitchFamily="66" charset="77"/>
              <a:cs typeface="Baloo Tammudu" panose="03080902040302020200" pitchFamily="66" charset="77"/>
              <a:sym typeface="Arial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D3252707-5678-4AA3-9AE9-80EC3392AC37}"/>
              </a:ext>
            </a:extLst>
          </p:cNvPr>
          <p:cNvSpPr>
            <a:spLocks noEditPoints="1"/>
          </p:cNvSpPr>
          <p:nvPr/>
        </p:nvSpPr>
        <p:spPr bwMode="auto">
          <a:xfrm>
            <a:off x="5681109" y="2522409"/>
            <a:ext cx="609386" cy="686330"/>
          </a:xfrm>
          <a:custGeom>
            <a:avLst/>
            <a:gdLst>
              <a:gd name="T0" fmla="*/ 586 w 1462"/>
              <a:gd name="T1" fmla="*/ 1325 h 1648"/>
              <a:gd name="T2" fmla="*/ 586 w 1462"/>
              <a:gd name="T3" fmla="*/ 1399 h 1648"/>
              <a:gd name="T4" fmla="*/ 913 w 1462"/>
              <a:gd name="T5" fmla="*/ 1362 h 1648"/>
              <a:gd name="T6" fmla="*/ 869 w 1462"/>
              <a:gd name="T7" fmla="*/ 1448 h 1648"/>
              <a:gd name="T8" fmla="*/ 556 w 1462"/>
              <a:gd name="T9" fmla="*/ 1484 h 1648"/>
              <a:gd name="T10" fmla="*/ 869 w 1462"/>
              <a:gd name="T11" fmla="*/ 1521 h 1648"/>
              <a:gd name="T12" fmla="*/ 869 w 1462"/>
              <a:gd name="T13" fmla="*/ 1448 h 1648"/>
              <a:gd name="T14" fmla="*/ 702 w 1462"/>
              <a:gd name="T15" fmla="*/ 1648 h 1648"/>
              <a:gd name="T16" fmla="*/ 867 w 1462"/>
              <a:gd name="T17" fmla="*/ 1568 h 1648"/>
              <a:gd name="T18" fmla="*/ 1150 w 1462"/>
              <a:gd name="T19" fmla="*/ 687 h 1648"/>
              <a:gd name="T20" fmla="*/ 526 w 1462"/>
              <a:gd name="T21" fmla="*/ 1272 h 1648"/>
              <a:gd name="T22" fmla="*/ 1150 w 1462"/>
              <a:gd name="T23" fmla="*/ 687 h 1648"/>
              <a:gd name="T24" fmla="*/ 684 w 1462"/>
              <a:gd name="T25" fmla="*/ 180 h 1648"/>
              <a:gd name="T26" fmla="*/ 784 w 1462"/>
              <a:gd name="T27" fmla="*/ 0 h 1648"/>
              <a:gd name="T28" fmla="*/ 1128 w 1462"/>
              <a:gd name="T29" fmla="*/ 96 h 1648"/>
              <a:gd name="T30" fmla="*/ 952 w 1462"/>
              <a:gd name="T31" fmla="*/ 213 h 1648"/>
              <a:gd name="T32" fmla="*/ 1128 w 1462"/>
              <a:gd name="T33" fmla="*/ 96 h 1648"/>
              <a:gd name="T34" fmla="*/ 1326 w 1462"/>
              <a:gd name="T35" fmla="*/ 263 h 1648"/>
              <a:gd name="T36" fmla="*/ 1224 w 1462"/>
              <a:gd name="T37" fmla="*/ 459 h 1648"/>
              <a:gd name="T38" fmla="*/ 1402 w 1462"/>
              <a:gd name="T39" fmla="*/ 977 h 1648"/>
              <a:gd name="T40" fmla="*/ 1184 w 1462"/>
              <a:gd name="T41" fmla="*/ 996 h 1648"/>
              <a:gd name="T42" fmla="*/ 1402 w 1462"/>
              <a:gd name="T43" fmla="*/ 977 h 1648"/>
              <a:gd name="T44" fmla="*/ 1258 w 1462"/>
              <a:gd name="T45" fmla="*/ 622 h 1648"/>
              <a:gd name="T46" fmla="*/ 1462 w 1462"/>
              <a:gd name="T47" fmla="*/ 722 h 1648"/>
              <a:gd name="T48" fmla="*/ 511 w 1462"/>
              <a:gd name="T49" fmla="*/ 213 h 1648"/>
              <a:gd name="T50" fmla="*/ 334 w 1462"/>
              <a:gd name="T51" fmla="*/ 96 h 1648"/>
              <a:gd name="T52" fmla="*/ 511 w 1462"/>
              <a:gd name="T53" fmla="*/ 213 h 1648"/>
              <a:gd name="T54" fmla="*/ 136 w 1462"/>
              <a:gd name="T55" fmla="*/ 263 h 1648"/>
              <a:gd name="T56" fmla="*/ 238 w 1462"/>
              <a:gd name="T57" fmla="*/ 459 h 1648"/>
              <a:gd name="T58" fmla="*/ 280 w 1462"/>
              <a:gd name="T59" fmla="*/ 988 h 1648"/>
              <a:gd name="T60" fmla="*/ 58 w 1462"/>
              <a:gd name="T61" fmla="*/ 977 h 1648"/>
              <a:gd name="T62" fmla="*/ 280 w 1462"/>
              <a:gd name="T63" fmla="*/ 988 h 1648"/>
              <a:gd name="T64" fmla="*/ 0 w 1462"/>
              <a:gd name="T65" fmla="*/ 622 h 1648"/>
              <a:gd name="T66" fmla="*/ 204 w 1462"/>
              <a:gd name="T67" fmla="*/ 722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2" h="1648">
                <a:moveTo>
                  <a:pt x="876" y="1325"/>
                </a:moveTo>
                <a:cubicBezTo>
                  <a:pt x="586" y="1325"/>
                  <a:pt x="586" y="1325"/>
                  <a:pt x="586" y="1325"/>
                </a:cubicBezTo>
                <a:cubicBezTo>
                  <a:pt x="565" y="1325"/>
                  <a:pt x="549" y="1342"/>
                  <a:pt x="549" y="1362"/>
                </a:cubicBezTo>
                <a:cubicBezTo>
                  <a:pt x="549" y="1382"/>
                  <a:pt x="565" y="1399"/>
                  <a:pt x="586" y="1399"/>
                </a:cubicBezTo>
                <a:cubicBezTo>
                  <a:pt x="876" y="1399"/>
                  <a:pt x="876" y="1399"/>
                  <a:pt x="876" y="1399"/>
                </a:cubicBezTo>
                <a:cubicBezTo>
                  <a:pt x="896" y="1399"/>
                  <a:pt x="913" y="1382"/>
                  <a:pt x="913" y="1362"/>
                </a:cubicBezTo>
                <a:cubicBezTo>
                  <a:pt x="913" y="1342"/>
                  <a:pt x="896" y="1325"/>
                  <a:pt x="876" y="1325"/>
                </a:cubicBezTo>
                <a:close/>
                <a:moveTo>
                  <a:pt x="869" y="1448"/>
                </a:moveTo>
                <a:cubicBezTo>
                  <a:pt x="592" y="1448"/>
                  <a:pt x="592" y="1448"/>
                  <a:pt x="592" y="1448"/>
                </a:cubicBezTo>
                <a:cubicBezTo>
                  <a:pt x="572" y="1448"/>
                  <a:pt x="556" y="1464"/>
                  <a:pt x="556" y="1484"/>
                </a:cubicBezTo>
                <a:cubicBezTo>
                  <a:pt x="556" y="1505"/>
                  <a:pt x="572" y="1521"/>
                  <a:pt x="592" y="1521"/>
                </a:cubicBezTo>
                <a:cubicBezTo>
                  <a:pt x="869" y="1521"/>
                  <a:pt x="869" y="1521"/>
                  <a:pt x="869" y="1521"/>
                </a:cubicBezTo>
                <a:cubicBezTo>
                  <a:pt x="890" y="1521"/>
                  <a:pt x="906" y="1505"/>
                  <a:pt x="906" y="1484"/>
                </a:cubicBezTo>
                <a:cubicBezTo>
                  <a:pt x="906" y="1464"/>
                  <a:pt x="890" y="1448"/>
                  <a:pt x="869" y="1448"/>
                </a:cubicBezTo>
                <a:close/>
                <a:moveTo>
                  <a:pt x="594" y="1568"/>
                </a:moveTo>
                <a:cubicBezTo>
                  <a:pt x="666" y="1635"/>
                  <a:pt x="673" y="1648"/>
                  <a:pt x="702" y="1648"/>
                </a:cubicBezTo>
                <a:cubicBezTo>
                  <a:pt x="757" y="1648"/>
                  <a:pt x="757" y="1648"/>
                  <a:pt x="757" y="1648"/>
                </a:cubicBezTo>
                <a:cubicBezTo>
                  <a:pt x="785" y="1648"/>
                  <a:pt x="792" y="1636"/>
                  <a:pt x="867" y="1568"/>
                </a:cubicBezTo>
                <a:lnTo>
                  <a:pt x="594" y="1568"/>
                </a:lnTo>
                <a:close/>
                <a:moveTo>
                  <a:pt x="1150" y="687"/>
                </a:moveTo>
                <a:cubicBezTo>
                  <a:pt x="1150" y="936"/>
                  <a:pt x="935" y="1075"/>
                  <a:pt x="935" y="1272"/>
                </a:cubicBezTo>
                <a:cubicBezTo>
                  <a:pt x="526" y="1272"/>
                  <a:pt x="526" y="1272"/>
                  <a:pt x="526" y="1272"/>
                </a:cubicBezTo>
                <a:cubicBezTo>
                  <a:pt x="526" y="1075"/>
                  <a:pt x="312" y="936"/>
                  <a:pt x="312" y="687"/>
                </a:cubicBezTo>
                <a:cubicBezTo>
                  <a:pt x="312" y="151"/>
                  <a:pt x="1150" y="150"/>
                  <a:pt x="1150" y="687"/>
                </a:cubicBezTo>
                <a:close/>
                <a:moveTo>
                  <a:pt x="784" y="180"/>
                </a:moveTo>
                <a:cubicBezTo>
                  <a:pt x="684" y="180"/>
                  <a:pt x="684" y="180"/>
                  <a:pt x="684" y="180"/>
                </a:cubicBezTo>
                <a:cubicBezTo>
                  <a:pt x="684" y="0"/>
                  <a:pt x="684" y="0"/>
                  <a:pt x="684" y="0"/>
                </a:cubicBezTo>
                <a:cubicBezTo>
                  <a:pt x="784" y="0"/>
                  <a:pt x="784" y="0"/>
                  <a:pt x="784" y="0"/>
                </a:cubicBezTo>
                <a:lnTo>
                  <a:pt x="784" y="180"/>
                </a:lnTo>
                <a:close/>
                <a:moveTo>
                  <a:pt x="1128" y="96"/>
                </a:moveTo>
                <a:cubicBezTo>
                  <a:pt x="1040" y="48"/>
                  <a:pt x="1040" y="48"/>
                  <a:pt x="1040" y="48"/>
                </a:cubicBezTo>
                <a:cubicBezTo>
                  <a:pt x="952" y="213"/>
                  <a:pt x="952" y="213"/>
                  <a:pt x="952" y="213"/>
                </a:cubicBezTo>
                <a:cubicBezTo>
                  <a:pt x="1040" y="260"/>
                  <a:pt x="1040" y="260"/>
                  <a:pt x="1040" y="260"/>
                </a:cubicBezTo>
                <a:lnTo>
                  <a:pt x="1128" y="96"/>
                </a:lnTo>
                <a:close/>
                <a:moveTo>
                  <a:pt x="1384" y="344"/>
                </a:moveTo>
                <a:cubicBezTo>
                  <a:pt x="1326" y="263"/>
                  <a:pt x="1326" y="263"/>
                  <a:pt x="1326" y="263"/>
                </a:cubicBezTo>
                <a:cubicBezTo>
                  <a:pt x="1166" y="378"/>
                  <a:pt x="1166" y="378"/>
                  <a:pt x="1166" y="378"/>
                </a:cubicBezTo>
                <a:cubicBezTo>
                  <a:pt x="1224" y="459"/>
                  <a:pt x="1224" y="459"/>
                  <a:pt x="1224" y="459"/>
                </a:cubicBezTo>
                <a:lnTo>
                  <a:pt x="1384" y="344"/>
                </a:lnTo>
                <a:close/>
                <a:moveTo>
                  <a:pt x="1402" y="977"/>
                </a:moveTo>
                <a:cubicBezTo>
                  <a:pt x="1222" y="903"/>
                  <a:pt x="1222" y="903"/>
                  <a:pt x="1222" y="903"/>
                </a:cubicBezTo>
                <a:cubicBezTo>
                  <a:pt x="1184" y="996"/>
                  <a:pt x="1184" y="996"/>
                  <a:pt x="1184" y="996"/>
                </a:cubicBezTo>
                <a:cubicBezTo>
                  <a:pt x="1364" y="1069"/>
                  <a:pt x="1364" y="1069"/>
                  <a:pt x="1364" y="1069"/>
                </a:cubicBezTo>
                <a:lnTo>
                  <a:pt x="1402" y="977"/>
                </a:lnTo>
                <a:close/>
                <a:moveTo>
                  <a:pt x="1462" y="622"/>
                </a:moveTo>
                <a:cubicBezTo>
                  <a:pt x="1258" y="622"/>
                  <a:pt x="1258" y="622"/>
                  <a:pt x="1258" y="622"/>
                </a:cubicBezTo>
                <a:cubicBezTo>
                  <a:pt x="1258" y="722"/>
                  <a:pt x="1258" y="722"/>
                  <a:pt x="1258" y="722"/>
                </a:cubicBezTo>
                <a:cubicBezTo>
                  <a:pt x="1462" y="722"/>
                  <a:pt x="1462" y="722"/>
                  <a:pt x="1462" y="722"/>
                </a:cubicBezTo>
                <a:lnTo>
                  <a:pt x="1462" y="622"/>
                </a:lnTo>
                <a:close/>
                <a:moveTo>
                  <a:pt x="511" y="213"/>
                </a:moveTo>
                <a:cubicBezTo>
                  <a:pt x="422" y="48"/>
                  <a:pt x="422" y="48"/>
                  <a:pt x="422" y="48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422" y="260"/>
                  <a:pt x="422" y="260"/>
                  <a:pt x="422" y="260"/>
                </a:cubicBezTo>
                <a:lnTo>
                  <a:pt x="511" y="213"/>
                </a:lnTo>
                <a:close/>
                <a:moveTo>
                  <a:pt x="296" y="378"/>
                </a:moveTo>
                <a:cubicBezTo>
                  <a:pt x="136" y="263"/>
                  <a:pt x="136" y="263"/>
                  <a:pt x="136" y="263"/>
                </a:cubicBezTo>
                <a:cubicBezTo>
                  <a:pt x="78" y="344"/>
                  <a:pt x="78" y="344"/>
                  <a:pt x="78" y="344"/>
                </a:cubicBezTo>
                <a:cubicBezTo>
                  <a:pt x="238" y="459"/>
                  <a:pt x="238" y="459"/>
                  <a:pt x="238" y="459"/>
                </a:cubicBezTo>
                <a:lnTo>
                  <a:pt x="296" y="378"/>
                </a:lnTo>
                <a:close/>
                <a:moveTo>
                  <a:pt x="280" y="988"/>
                </a:moveTo>
                <a:cubicBezTo>
                  <a:pt x="239" y="896"/>
                  <a:pt x="239" y="896"/>
                  <a:pt x="239" y="896"/>
                </a:cubicBezTo>
                <a:cubicBezTo>
                  <a:pt x="58" y="977"/>
                  <a:pt x="58" y="977"/>
                  <a:pt x="58" y="977"/>
                </a:cubicBezTo>
                <a:cubicBezTo>
                  <a:pt x="99" y="1069"/>
                  <a:pt x="99" y="1069"/>
                  <a:pt x="99" y="1069"/>
                </a:cubicBezTo>
                <a:lnTo>
                  <a:pt x="280" y="988"/>
                </a:lnTo>
                <a:close/>
                <a:moveTo>
                  <a:pt x="204" y="622"/>
                </a:moveTo>
                <a:cubicBezTo>
                  <a:pt x="0" y="622"/>
                  <a:pt x="0" y="622"/>
                  <a:pt x="0" y="622"/>
                </a:cubicBezTo>
                <a:cubicBezTo>
                  <a:pt x="0" y="722"/>
                  <a:pt x="0" y="722"/>
                  <a:pt x="0" y="722"/>
                </a:cubicBezTo>
                <a:cubicBezTo>
                  <a:pt x="204" y="722"/>
                  <a:pt x="204" y="722"/>
                  <a:pt x="204" y="722"/>
                </a:cubicBezTo>
                <a:lnTo>
                  <a:pt x="204" y="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32">
              <a:defRPr/>
            </a:pPr>
            <a:endParaRPr lang="en-US" sz="1404" kern="0">
              <a:solidFill>
                <a:srgbClr val="FAFAFA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330E08-09E5-4B8D-8E4C-8C1601C09C23}"/>
              </a:ext>
            </a:extLst>
          </p:cNvPr>
          <p:cNvGrpSpPr/>
          <p:nvPr/>
        </p:nvGrpSpPr>
        <p:grpSpPr>
          <a:xfrm>
            <a:off x="9088623" y="2514191"/>
            <a:ext cx="606746" cy="539333"/>
            <a:chOff x="2706845" y="4671624"/>
            <a:chExt cx="603818" cy="536730"/>
          </a:xfrm>
          <a:solidFill>
            <a:schemeClr val="accent5"/>
          </a:solidFill>
        </p:grpSpPr>
        <p:sp>
          <p:nvSpPr>
            <p:cNvPr id="26" name="Freeform 142">
              <a:extLst>
                <a:ext uri="{FF2B5EF4-FFF2-40B4-BE49-F238E27FC236}">
                  <a16:creationId xmlns:a16="http://schemas.microsoft.com/office/drawing/2014/main" id="{905AE0F1-DE5D-4794-A9B0-6B4AB34C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738" y="5016228"/>
              <a:ext cx="88439" cy="192125"/>
            </a:xfrm>
            <a:custGeom>
              <a:avLst/>
              <a:gdLst>
                <a:gd name="T0" fmla="*/ 34 w 34"/>
                <a:gd name="T1" fmla="*/ 68 h 74"/>
                <a:gd name="T2" fmla="*/ 29 w 34"/>
                <a:gd name="T3" fmla="*/ 74 h 74"/>
                <a:gd name="T4" fmla="*/ 5 w 34"/>
                <a:gd name="T5" fmla="*/ 74 h 74"/>
                <a:gd name="T6" fmla="*/ 0 w 34"/>
                <a:gd name="T7" fmla="*/ 68 h 74"/>
                <a:gd name="T8" fmla="*/ 0 w 34"/>
                <a:gd name="T9" fmla="*/ 6 h 74"/>
                <a:gd name="T10" fmla="*/ 5 w 34"/>
                <a:gd name="T11" fmla="*/ 0 h 74"/>
                <a:gd name="T12" fmla="*/ 29 w 34"/>
                <a:gd name="T13" fmla="*/ 0 h 74"/>
                <a:gd name="T14" fmla="*/ 34 w 34"/>
                <a:gd name="T15" fmla="*/ 6 h 74"/>
                <a:gd name="T16" fmla="*/ 34 w 34"/>
                <a:gd name="T17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4">
                  <a:moveTo>
                    <a:pt x="34" y="68"/>
                  </a:moveTo>
                  <a:cubicBezTo>
                    <a:pt x="34" y="71"/>
                    <a:pt x="32" y="74"/>
                    <a:pt x="29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6"/>
                  </a:cubicBezTo>
                  <a:lnTo>
                    <a:pt x="3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43">
              <a:extLst>
                <a:ext uri="{FF2B5EF4-FFF2-40B4-BE49-F238E27FC236}">
                  <a16:creationId xmlns:a16="http://schemas.microsoft.com/office/drawing/2014/main" id="{BE5795A0-CFE2-4496-AB65-3D7C9691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019" y="4985733"/>
              <a:ext cx="85388" cy="222621"/>
            </a:xfrm>
            <a:custGeom>
              <a:avLst/>
              <a:gdLst>
                <a:gd name="T0" fmla="*/ 34 w 34"/>
                <a:gd name="T1" fmla="*/ 80 h 86"/>
                <a:gd name="T2" fmla="*/ 29 w 34"/>
                <a:gd name="T3" fmla="*/ 86 h 86"/>
                <a:gd name="T4" fmla="*/ 5 w 34"/>
                <a:gd name="T5" fmla="*/ 86 h 86"/>
                <a:gd name="T6" fmla="*/ 0 w 34"/>
                <a:gd name="T7" fmla="*/ 80 h 86"/>
                <a:gd name="T8" fmla="*/ 0 w 34"/>
                <a:gd name="T9" fmla="*/ 5 h 86"/>
                <a:gd name="T10" fmla="*/ 5 w 34"/>
                <a:gd name="T11" fmla="*/ 0 h 86"/>
                <a:gd name="T12" fmla="*/ 29 w 34"/>
                <a:gd name="T13" fmla="*/ 0 h 86"/>
                <a:gd name="T14" fmla="*/ 34 w 34"/>
                <a:gd name="T15" fmla="*/ 5 h 86"/>
                <a:gd name="T16" fmla="*/ 34 w 34"/>
                <a:gd name="T1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6">
                  <a:moveTo>
                    <a:pt x="34" y="80"/>
                  </a:moveTo>
                  <a:cubicBezTo>
                    <a:pt x="34" y="83"/>
                    <a:pt x="32" y="86"/>
                    <a:pt x="29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144">
              <a:extLst>
                <a:ext uri="{FF2B5EF4-FFF2-40B4-BE49-F238E27FC236}">
                  <a16:creationId xmlns:a16="http://schemas.microsoft.com/office/drawing/2014/main" id="{50A791BD-AB74-4FCC-8CC4-D8C62219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249" y="4943038"/>
              <a:ext cx="88439" cy="265315"/>
            </a:xfrm>
            <a:custGeom>
              <a:avLst/>
              <a:gdLst>
                <a:gd name="T0" fmla="*/ 34 w 34"/>
                <a:gd name="T1" fmla="*/ 97 h 103"/>
                <a:gd name="T2" fmla="*/ 29 w 34"/>
                <a:gd name="T3" fmla="*/ 103 h 103"/>
                <a:gd name="T4" fmla="*/ 5 w 34"/>
                <a:gd name="T5" fmla="*/ 103 h 103"/>
                <a:gd name="T6" fmla="*/ 0 w 34"/>
                <a:gd name="T7" fmla="*/ 97 h 103"/>
                <a:gd name="T8" fmla="*/ 0 w 34"/>
                <a:gd name="T9" fmla="*/ 6 h 103"/>
                <a:gd name="T10" fmla="*/ 5 w 34"/>
                <a:gd name="T11" fmla="*/ 0 h 103"/>
                <a:gd name="T12" fmla="*/ 29 w 34"/>
                <a:gd name="T13" fmla="*/ 0 h 103"/>
                <a:gd name="T14" fmla="*/ 34 w 34"/>
                <a:gd name="T15" fmla="*/ 6 h 103"/>
                <a:gd name="T16" fmla="*/ 34 w 34"/>
                <a:gd name="T1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3">
                  <a:moveTo>
                    <a:pt x="34" y="97"/>
                  </a:moveTo>
                  <a:cubicBezTo>
                    <a:pt x="34" y="100"/>
                    <a:pt x="31" y="103"/>
                    <a:pt x="29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2" y="103"/>
                    <a:pt x="0" y="100"/>
                    <a:pt x="0" y="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4" y="3"/>
                    <a:pt x="34" y="6"/>
                  </a:cubicBezTo>
                  <a:lnTo>
                    <a:pt x="3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45">
              <a:extLst>
                <a:ext uri="{FF2B5EF4-FFF2-40B4-BE49-F238E27FC236}">
                  <a16:creationId xmlns:a16="http://schemas.microsoft.com/office/drawing/2014/main" id="{16E5253A-5E91-4976-AD2E-A7AF83FF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530" y="4900344"/>
              <a:ext cx="85388" cy="308009"/>
            </a:xfrm>
            <a:custGeom>
              <a:avLst/>
              <a:gdLst>
                <a:gd name="T0" fmla="*/ 33 w 33"/>
                <a:gd name="T1" fmla="*/ 113 h 119"/>
                <a:gd name="T2" fmla="*/ 28 w 33"/>
                <a:gd name="T3" fmla="*/ 119 h 119"/>
                <a:gd name="T4" fmla="*/ 5 w 33"/>
                <a:gd name="T5" fmla="*/ 119 h 119"/>
                <a:gd name="T6" fmla="*/ 0 w 33"/>
                <a:gd name="T7" fmla="*/ 113 h 119"/>
                <a:gd name="T8" fmla="*/ 0 w 33"/>
                <a:gd name="T9" fmla="*/ 5 h 119"/>
                <a:gd name="T10" fmla="*/ 5 w 33"/>
                <a:gd name="T11" fmla="*/ 0 h 119"/>
                <a:gd name="T12" fmla="*/ 28 w 33"/>
                <a:gd name="T13" fmla="*/ 0 h 119"/>
                <a:gd name="T14" fmla="*/ 33 w 33"/>
                <a:gd name="T15" fmla="*/ 5 h 119"/>
                <a:gd name="T16" fmla="*/ 33 w 33"/>
                <a:gd name="T17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9">
                  <a:moveTo>
                    <a:pt x="33" y="113"/>
                  </a:moveTo>
                  <a:cubicBezTo>
                    <a:pt x="33" y="116"/>
                    <a:pt x="31" y="119"/>
                    <a:pt x="28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2" y="119"/>
                    <a:pt x="0" y="116"/>
                    <a:pt x="0" y="1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lnTo>
                    <a:pt x="33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46">
              <a:extLst>
                <a:ext uri="{FF2B5EF4-FFF2-40B4-BE49-F238E27FC236}">
                  <a16:creationId xmlns:a16="http://schemas.microsoft.com/office/drawing/2014/main" id="{3ED52CDC-E67B-48C3-82ED-24EBF26A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845" y="4671624"/>
              <a:ext cx="603818" cy="292760"/>
            </a:xfrm>
            <a:custGeom>
              <a:avLst/>
              <a:gdLst>
                <a:gd name="T0" fmla="*/ 13 w 234"/>
                <a:gd name="T1" fmla="*/ 88 h 114"/>
                <a:gd name="T2" fmla="*/ 196 w 234"/>
                <a:gd name="T3" fmla="*/ 39 h 114"/>
                <a:gd name="T4" fmla="*/ 178 w 234"/>
                <a:gd name="T5" fmla="*/ 24 h 114"/>
                <a:gd name="T6" fmla="*/ 234 w 234"/>
                <a:gd name="T7" fmla="*/ 0 h 114"/>
                <a:gd name="T8" fmla="*/ 234 w 234"/>
                <a:gd name="T9" fmla="*/ 65 h 114"/>
                <a:gd name="T10" fmla="*/ 214 w 234"/>
                <a:gd name="T11" fmla="*/ 51 h 114"/>
                <a:gd name="T12" fmla="*/ 17 w 234"/>
                <a:gd name="T13" fmla="*/ 112 h 114"/>
                <a:gd name="T14" fmla="*/ 2 w 234"/>
                <a:gd name="T15" fmla="*/ 104 h 114"/>
                <a:gd name="T16" fmla="*/ 13 w 234"/>
                <a:gd name="T17" fmla="*/ 8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14">
                  <a:moveTo>
                    <a:pt x="13" y="88"/>
                  </a:moveTo>
                  <a:cubicBezTo>
                    <a:pt x="13" y="88"/>
                    <a:pt x="104" y="94"/>
                    <a:pt x="196" y="39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157" y="101"/>
                    <a:pt x="17" y="112"/>
                  </a:cubicBezTo>
                  <a:cubicBezTo>
                    <a:pt x="17" y="112"/>
                    <a:pt x="2" y="114"/>
                    <a:pt x="2" y="104"/>
                  </a:cubicBezTo>
                  <a:cubicBezTo>
                    <a:pt x="2" y="97"/>
                    <a:pt x="0" y="87"/>
                    <a:pt x="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E07D6268-078D-6D40-A1E3-9D275E21A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9431" y="2372623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8D83A8-DE19-4A86-B2B9-D5171C86C9D3}"/>
              </a:ext>
            </a:extLst>
          </p:cNvPr>
          <p:cNvSpPr/>
          <p:nvPr/>
        </p:nvSpPr>
        <p:spPr>
          <a:xfrm>
            <a:off x="0" y="6466735"/>
            <a:ext cx="12192000" cy="40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C283C6D-5670-44B9-96FD-C8FD2D330B40}"/>
              </a:ext>
            </a:extLst>
          </p:cNvPr>
          <p:cNvSpPr txBox="1">
            <a:spLocks/>
          </p:cNvSpPr>
          <p:nvPr/>
        </p:nvSpPr>
        <p:spPr>
          <a:xfrm>
            <a:off x="0" y="6451299"/>
            <a:ext cx="5805996" cy="391265"/>
          </a:xfrm>
          <a:prstGeom prst="rect">
            <a:avLst/>
          </a:prstGeom>
          <a:effectLst>
            <a:outerShdw blurRad="51306" dist="38100" dir="6120000" sx="36000" sy="36000" algn="t" rotWithShape="0">
              <a:prstClr val="black">
                <a:alpha val="87704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Dewas Municipal Corporation, Madhya Pradesh </a:t>
            </a:r>
            <a:endParaRPr lang="en-IN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Tammudu" panose="03080902040302020200" pitchFamily="66" charset="77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72A65265-186A-4D72-AE02-D17AC4AFFB7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93029" cy="6640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" panose="03080902040302020200" pitchFamily="66" charset="77"/>
              </a:rPr>
              <a:t>Ecosystem Improvement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394</Words>
  <Application>Microsoft Office PowerPoint</Application>
  <PresentationFormat>Widescreen</PresentationFormat>
  <Paragraphs>103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Baloo Tammudu</vt:lpstr>
      <vt:lpstr>Calibri</vt:lpstr>
      <vt:lpstr>Calibri Light</vt:lpstr>
      <vt:lpstr>Cambria</vt:lpstr>
      <vt:lpstr>Montserrat</vt:lpstr>
      <vt:lpstr>Office Theme</vt:lpstr>
      <vt:lpstr>Hoarding</vt:lpstr>
      <vt:lpstr>Dewas Municipal Corporation </vt:lpstr>
      <vt:lpstr>Dewas Municipal Corporation, Madhya Pradesh </vt:lpstr>
      <vt:lpstr>Dewas Municipal Corporation, Madhya Pradesh </vt:lpstr>
      <vt:lpstr>Dewas Municipal Corporation, Madhya Pradesh </vt:lpstr>
      <vt:lpstr>Dewas Municipal Corporation, Madhya Pradesh </vt:lpstr>
      <vt:lpstr>Dewas Municipal Corporation, Madhya Pradesh </vt:lpstr>
      <vt:lpstr>Dewas Municipal Corporation, Madhya Pradesh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Rohit Chandragiri</dc:creator>
  <cp:keywords/>
  <dc:description/>
  <cp:lastModifiedBy>Darbha, Sirisha</cp:lastModifiedBy>
  <cp:revision>13</cp:revision>
  <dcterms:created xsi:type="dcterms:W3CDTF">2022-08-16T05:23:31Z</dcterms:created>
  <dcterms:modified xsi:type="dcterms:W3CDTF">2022-08-22T08:30:06Z</dcterms:modified>
  <cp:category/>
</cp:coreProperties>
</file>